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44" r:id="rId2"/>
  </p:sldMasterIdLst>
  <p:notesMasterIdLst>
    <p:notesMasterId r:id="rId18"/>
  </p:notesMasterIdLst>
  <p:sldIdLst>
    <p:sldId id="269" r:id="rId3"/>
    <p:sldId id="301" r:id="rId4"/>
    <p:sldId id="280" r:id="rId5"/>
    <p:sldId id="272" r:id="rId6"/>
    <p:sldId id="295" r:id="rId7"/>
    <p:sldId id="276" r:id="rId8"/>
    <p:sldId id="268" r:id="rId9"/>
    <p:sldId id="298" r:id="rId10"/>
    <p:sldId id="299" r:id="rId11"/>
    <p:sldId id="300" r:id="rId12"/>
    <p:sldId id="302" r:id="rId13"/>
    <p:sldId id="303" r:id="rId14"/>
    <p:sldId id="292" r:id="rId15"/>
    <p:sldId id="297" r:id="rId16"/>
    <p:sldId id="286" r:id="rId17"/>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Frydkjær" userId="ee37951f-6382-4fbc-9b43-806daa77a919" providerId="ADAL" clId="{802BC545-A988-429E-ACD5-484418988AAF}"/>
    <pc:docChg chg="addSld modSld">
      <pc:chgData name="Jakob Frydkjær" userId="ee37951f-6382-4fbc-9b43-806daa77a919" providerId="ADAL" clId="{802BC545-A988-429E-ACD5-484418988AAF}" dt="2024-05-24T06:25:58.804" v="102" actId="403"/>
      <pc:docMkLst>
        <pc:docMk/>
      </pc:docMkLst>
      <pc:sldChg chg="addSp delSp modSp new mod">
        <pc:chgData name="Jakob Frydkjær" userId="ee37951f-6382-4fbc-9b43-806daa77a919" providerId="ADAL" clId="{802BC545-A988-429E-ACD5-484418988AAF}" dt="2024-05-24T06:25:58.804" v="102" actId="403"/>
        <pc:sldMkLst>
          <pc:docMk/>
          <pc:sldMk cId="660041795" sldId="303"/>
        </pc:sldMkLst>
        <pc:spChg chg="mod">
          <ac:chgData name="Jakob Frydkjær" userId="ee37951f-6382-4fbc-9b43-806daa77a919" providerId="ADAL" clId="{802BC545-A988-429E-ACD5-484418988AAF}" dt="2024-05-24T06:25:58.804" v="102" actId="403"/>
          <ac:spMkLst>
            <pc:docMk/>
            <pc:sldMk cId="660041795" sldId="303"/>
            <ac:spMk id="2" creationId="{42BE4E95-EBEF-0C98-618B-97C563C3D2C3}"/>
          </ac:spMkLst>
        </pc:spChg>
        <pc:spChg chg="mod">
          <ac:chgData name="Jakob Frydkjær" userId="ee37951f-6382-4fbc-9b43-806daa77a919" providerId="ADAL" clId="{802BC545-A988-429E-ACD5-484418988AAF}" dt="2024-05-24T06:23:20.087" v="20" actId="122"/>
          <ac:spMkLst>
            <pc:docMk/>
            <pc:sldMk cId="660041795" sldId="303"/>
            <ac:spMk id="3" creationId="{B79FAF30-43B1-CE21-F4F0-51C478FA9C1A}"/>
          </ac:spMkLst>
        </pc:spChg>
        <pc:spChg chg="del">
          <ac:chgData name="Jakob Frydkjær" userId="ee37951f-6382-4fbc-9b43-806daa77a919" providerId="ADAL" clId="{802BC545-A988-429E-ACD5-484418988AAF}" dt="2024-05-24T06:21:49.934" v="1"/>
          <ac:spMkLst>
            <pc:docMk/>
            <pc:sldMk cId="660041795" sldId="303"/>
            <ac:spMk id="4" creationId="{0DB7ACC8-B584-37B8-DEC2-BCEAA9AA5945}"/>
          </ac:spMkLst>
        </pc:spChg>
        <pc:spChg chg="mod">
          <ac:chgData name="Jakob Frydkjær" userId="ee37951f-6382-4fbc-9b43-806daa77a919" providerId="ADAL" clId="{802BC545-A988-429E-ACD5-484418988AAF}" dt="2024-05-24T06:23:24.040" v="21" actId="122"/>
          <ac:spMkLst>
            <pc:docMk/>
            <pc:sldMk cId="660041795" sldId="303"/>
            <ac:spMk id="5" creationId="{EE20A796-57EB-F233-5A85-A70DCBF53614}"/>
          </ac:spMkLst>
        </pc:spChg>
        <pc:spChg chg="del">
          <ac:chgData name="Jakob Frydkjær" userId="ee37951f-6382-4fbc-9b43-806daa77a919" providerId="ADAL" clId="{802BC545-A988-429E-ACD5-484418988AAF}" dt="2024-05-24T06:21:59.728" v="2"/>
          <ac:spMkLst>
            <pc:docMk/>
            <pc:sldMk cId="660041795" sldId="303"/>
            <ac:spMk id="6" creationId="{FB928804-F218-AB16-2A8E-C58F59AA28F0}"/>
          </ac:spMkLst>
        </pc:spChg>
        <pc:picChg chg="add mod">
          <ac:chgData name="Jakob Frydkjær" userId="ee37951f-6382-4fbc-9b43-806daa77a919" providerId="ADAL" clId="{802BC545-A988-429E-ACD5-484418988AAF}" dt="2024-05-24T06:23:38.050" v="60" actId="1036"/>
          <ac:picMkLst>
            <pc:docMk/>
            <pc:sldMk cId="660041795" sldId="303"/>
            <ac:picMk id="7" creationId="{8395EFCD-1CD2-8BB2-9D8B-AE9BE71F7203}"/>
          </ac:picMkLst>
        </pc:picChg>
        <pc:picChg chg="add mod">
          <ac:chgData name="Jakob Frydkjær" userId="ee37951f-6382-4fbc-9b43-806daa77a919" providerId="ADAL" clId="{802BC545-A988-429E-ACD5-484418988AAF}" dt="2024-05-24T06:23:38.050" v="60" actId="1036"/>
          <ac:picMkLst>
            <pc:docMk/>
            <pc:sldMk cId="660041795" sldId="303"/>
            <ac:picMk id="8" creationId="{15655943-9D8B-FE6B-45E1-ED0363E4CDA0}"/>
          </ac:picMkLst>
        </pc:picChg>
      </pc:sldChg>
    </pc:docChg>
  </pc:docChgLst>
  <pc:docChgLst>
    <pc:chgData name="Jakob Frydkjær" userId="ee37951f-6382-4fbc-9b43-806daa77a919" providerId="ADAL" clId="{A16CBBC9-A12A-4CFC-B1B8-0AD9247205DE}"/>
    <pc:docChg chg="modSld">
      <pc:chgData name="Jakob Frydkjær" userId="ee37951f-6382-4fbc-9b43-806daa77a919" providerId="ADAL" clId="{A16CBBC9-A12A-4CFC-B1B8-0AD9247205DE}" dt="2024-05-28T05:00:26.994" v="16" actId="20577"/>
      <pc:docMkLst>
        <pc:docMk/>
      </pc:docMkLst>
      <pc:sldChg chg="modSp mod">
        <pc:chgData name="Jakob Frydkjær" userId="ee37951f-6382-4fbc-9b43-806daa77a919" providerId="ADAL" clId="{A16CBBC9-A12A-4CFC-B1B8-0AD9247205DE}" dt="2024-05-28T05:00:26.994" v="16" actId="20577"/>
        <pc:sldMkLst>
          <pc:docMk/>
          <pc:sldMk cId="2487455144" sldId="280"/>
        </pc:sldMkLst>
        <pc:spChg chg="mod">
          <ac:chgData name="Jakob Frydkjær" userId="ee37951f-6382-4fbc-9b43-806daa77a919" providerId="ADAL" clId="{A16CBBC9-A12A-4CFC-B1B8-0AD9247205DE}" dt="2024-05-28T05:00:26.994" v="16" actId="20577"/>
          <ac:spMkLst>
            <pc:docMk/>
            <pc:sldMk cId="2487455144" sldId="280"/>
            <ac:spMk id="3" creationId="{00000000-0000-0000-0000-000000000000}"/>
          </ac:spMkLst>
        </pc:spChg>
      </pc:sldChg>
    </pc:docChg>
  </pc:docChgLst>
  <pc:docChgLst>
    <pc:chgData name="Jakob Frydkjær" userId="ee37951f-6382-4fbc-9b43-806daa77a919" providerId="ADAL" clId="{4D96F4C6-D076-47D7-8A7D-90F77101A1C3}"/>
    <pc:docChg chg="custSel modSld">
      <pc:chgData name="Jakob Frydkjær" userId="ee37951f-6382-4fbc-9b43-806daa77a919" providerId="ADAL" clId="{4D96F4C6-D076-47D7-8A7D-90F77101A1C3}" dt="2024-05-23T11:03:14.744" v="268" actId="313"/>
      <pc:docMkLst>
        <pc:docMk/>
      </pc:docMkLst>
      <pc:sldChg chg="modSp mod">
        <pc:chgData name="Jakob Frydkjær" userId="ee37951f-6382-4fbc-9b43-806daa77a919" providerId="ADAL" clId="{4D96F4C6-D076-47D7-8A7D-90F77101A1C3}" dt="2024-05-23T11:03:14.744" v="268" actId="313"/>
        <pc:sldMkLst>
          <pc:docMk/>
          <pc:sldMk cId="2487455144" sldId="280"/>
        </pc:sldMkLst>
        <pc:spChg chg="mod">
          <ac:chgData name="Jakob Frydkjær" userId="ee37951f-6382-4fbc-9b43-806daa77a919" providerId="ADAL" clId="{4D96F4C6-D076-47D7-8A7D-90F77101A1C3}" dt="2024-05-23T11:03:14.744" v="268" actId="313"/>
          <ac:spMkLst>
            <pc:docMk/>
            <pc:sldMk cId="2487455144" sldId="28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71214-4BE3-430B-899B-E99572275DC5}" type="datetimeFigureOut">
              <a:rPr lang="da-DK" smtClean="0"/>
              <a:t>28-05-2024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3C872-092B-4C1A-9286-56ED2EE8FEBD}" type="slidenum">
              <a:rPr lang="da-DK" smtClean="0"/>
              <a:t>‹#›</a:t>
            </a:fld>
            <a:endParaRPr lang="da-DK"/>
          </a:p>
        </p:txBody>
      </p:sp>
    </p:spTree>
    <p:extLst>
      <p:ext uri="{BB962C8B-B14F-4D97-AF65-F5344CB8AC3E}">
        <p14:creationId xmlns:p14="http://schemas.microsoft.com/office/powerpoint/2010/main" val="209505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7BA827-476D-4D95-9D78-501416492F6D}" type="slidenum">
              <a:rPr lang="da-DK" altLang="da-DK">
                <a:solidFill>
                  <a:prstClr val="black"/>
                </a:solidFill>
              </a:rPr>
              <a:pPr eaLnBrk="1" hangingPunct="1"/>
              <a:t>1</a:t>
            </a:fld>
            <a:endParaRPr lang="da-DK" altLang="da-DK">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F03C872-092B-4C1A-9286-56ED2EE8FEBD}" type="slidenum">
              <a:rPr lang="da-DK" smtClean="0"/>
              <a:t>6</a:t>
            </a:fld>
            <a:endParaRPr lang="da-DK"/>
          </a:p>
        </p:txBody>
      </p:sp>
    </p:spTree>
    <p:extLst>
      <p:ext uri="{BB962C8B-B14F-4D97-AF65-F5344CB8AC3E}">
        <p14:creationId xmlns:p14="http://schemas.microsoft.com/office/powerpoint/2010/main" val="270922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a:p>
        </p:txBody>
      </p:sp>
      <p:sp>
        <p:nvSpPr>
          <p:cNvPr id="4" name="Pladsholder til diasnummer 3"/>
          <p:cNvSpPr>
            <a:spLocks noGrp="1"/>
          </p:cNvSpPr>
          <p:nvPr>
            <p:ph type="sldNum" sz="quarter" idx="10"/>
          </p:nvPr>
        </p:nvSpPr>
        <p:spPr/>
        <p:txBody>
          <a:bodyPr/>
          <a:lstStyle/>
          <a:p>
            <a:fld id="{CF03C872-092B-4C1A-9286-56ED2EE8FEBD}" type="slidenum">
              <a:rPr lang="da-DK" smtClean="0"/>
              <a:t>7</a:t>
            </a:fld>
            <a:endParaRPr lang="da-DK"/>
          </a:p>
        </p:txBody>
      </p:sp>
    </p:spTree>
    <p:extLst>
      <p:ext uri="{BB962C8B-B14F-4D97-AF65-F5344CB8AC3E}">
        <p14:creationId xmlns:p14="http://schemas.microsoft.com/office/powerpoint/2010/main" val="207980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lvl1pPr>
          </a:lstStyle>
          <a:p>
            <a:pPr>
              <a:defRPr/>
            </a:pPr>
            <a:fld id="{4D643DF1-B983-433B-9DF2-014C82E129BB}"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61929F32-5338-4EE1-9DB1-B0FF0E172B82}"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16361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171C3F07-AEB3-4F0E-9475-7E463DCCDB57}" type="datetimeFigureOut">
              <a:rPr lang="da-DK">
                <a:solidFill>
                  <a:prstClr val="black">
                    <a:tint val="75000"/>
                  </a:prstClr>
                </a:solidFill>
              </a:rPr>
              <a:pPr>
                <a:defRPr/>
              </a:pPr>
              <a:t>28-05-2024</a:t>
            </a:fld>
            <a:endParaRPr lang="da-DK">
              <a:solidFill>
                <a:prstClr val="black">
                  <a:tint val="75000"/>
                </a:prstClr>
              </a:solidFill>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pPr>
              <a:defRPr/>
            </a:pPr>
            <a:fld id="{BB8B4DF4-9CA0-4044-909B-3ECD5F3CD987}"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49354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760649ED-5EFE-4FFE-84C2-4215B90775CA}" type="datetimeFigureOut">
              <a:rPr lang="da-DK">
                <a:solidFill>
                  <a:prstClr val="black">
                    <a:tint val="75000"/>
                  </a:prstClr>
                </a:solidFill>
              </a:rPr>
              <a:pPr>
                <a:defRPr/>
              </a:pPr>
              <a:t>28-05-2024</a:t>
            </a:fld>
            <a:endParaRPr lang="da-DK">
              <a:solidFill>
                <a:prstClr val="black">
                  <a:tint val="75000"/>
                </a:prstClr>
              </a:solidFill>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pPr>
              <a:defRPr/>
            </a:pPr>
            <a:fld id="{9B62E8E6-ED8B-4B73-8E39-FB641B02F4D1}"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4005908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054AC48B-0E1D-4F36-A05B-8D6672F98E41}"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BD7A8E05-BAF3-4FBA-B08A-46CA9B4286DE}"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51604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EB1EB06E-12EF-4099-89CD-26B0D8FAF65E}"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30D3AECF-60F0-47DF-8F9C-E0B58472EEB3}"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436715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lvl1pPr>
          </a:lstStyle>
          <a:p>
            <a:pPr>
              <a:defRPr/>
            </a:pPr>
            <a:fld id="{4D643DF1-B983-433B-9DF2-014C82E129BB}"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61929F32-5338-4EE1-9DB1-B0FF0E172B82}"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411900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82A13E08-A4BF-471D-8991-0B1F0B455DC6}" type="datetimeFigureOut">
              <a:rPr lang="da-DK">
                <a:solidFill>
                  <a:prstClr val="black">
                    <a:tint val="75000"/>
                  </a:prstClr>
                </a:solidFill>
              </a:rPr>
              <a:pPr>
                <a:defRPr/>
              </a:pPr>
              <a:t>28-05-2024</a:t>
            </a:fld>
            <a:endParaRPr lang="da-DK">
              <a:solidFill>
                <a:prstClr val="black">
                  <a:tint val="75000"/>
                </a:prstClr>
              </a:solidFill>
            </a:endParaRPr>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pPr>
              <a:defRPr/>
            </a:pPr>
            <a:fld id="{BE810D91-8CB2-44D1-BF4E-44964DB0DEC4}"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210775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04F13F3F-0C20-40BC-9894-815E3D5B5657}" type="datetimeFigureOut">
              <a:rPr lang="da-DK">
                <a:solidFill>
                  <a:prstClr val="black">
                    <a:tint val="75000"/>
                  </a:prstClr>
                </a:solidFill>
              </a:rPr>
              <a:pPr>
                <a:defRPr/>
              </a:pPr>
              <a:t>28-05-2024</a:t>
            </a:fld>
            <a:endParaRPr lang="da-DK">
              <a:solidFill>
                <a:prstClr val="black">
                  <a:tint val="75000"/>
                </a:prstClr>
              </a:solidFill>
            </a:endParaRPr>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pPr>
              <a:defRPr/>
            </a:pPr>
            <a:fld id="{E3AC2FE4-96DF-4128-8C3B-AD116F420FA5}"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2233982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A07AC37A-5639-4110-AD9F-937FF542C6A9}"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92841021-FE33-43EE-9DDB-4E32BBE8312F}"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162198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AA0197DB-C86F-4066-BC59-74CD36DBDC5E}"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4936C633-3187-4C26-9770-42ECCCD34ACB}"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2034294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p:txBody>
          <a:bodyPr/>
          <a:lstStyle>
            <a:lvl1pPr>
              <a:defRPr/>
            </a:lvl1pPr>
          </a:lstStyle>
          <a:p>
            <a:pPr>
              <a:defRPr/>
            </a:pPr>
            <a:fld id="{E69559D8-60C2-4826-BCA7-EA24A1846096}" type="datetimeFigureOut">
              <a:rPr lang="da-DK">
                <a:solidFill>
                  <a:prstClr val="black">
                    <a:tint val="75000"/>
                  </a:prstClr>
                </a:solidFill>
              </a:rPr>
              <a:pPr>
                <a:defRPr/>
              </a:pPr>
              <a:t>28-05-2024</a:t>
            </a:fld>
            <a:endParaRPr lang="da-DK">
              <a:solidFill>
                <a:prstClr val="black">
                  <a:tint val="75000"/>
                </a:prstClr>
              </a:solidFill>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pPr>
              <a:defRPr/>
            </a:pPr>
            <a:fld id="{86340D68-FF1E-45BC-857E-400E8E4BA20C}"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0003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82A13E08-A4BF-471D-8991-0B1F0B455DC6}" type="datetimeFigureOut">
              <a:rPr lang="da-DK">
                <a:solidFill>
                  <a:prstClr val="black">
                    <a:tint val="75000"/>
                  </a:prstClr>
                </a:solidFill>
              </a:rPr>
              <a:pPr>
                <a:defRPr/>
              </a:pPr>
              <a:t>28-05-2024</a:t>
            </a:fld>
            <a:endParaRPr lang="da-DK">
              <a:solidFill>
                <a:prstClr val="black">
                  <a:tint val="75000"/>
                </a:prstClr>
              </a:solidFill>
            </a:endParaRPr>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pPr>
              <a:defRPr/>
            </a:pPr>
            <a:fld id="{BE810D91-8CB2-44D1-BF4E-44964DB0DEC4}"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69942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p:txBody>
          <a:bodyPr/>
          <a:lstStyle>
            <a:lvl1pPr>
              <a:defRPr/>
            </a:lvl1pPr>
          </a:lstStyle>
          <a:p>
            <a:pPr>
              <a:defRPr/>
            </a:pPr>
            <a:fld id="{188EAE3D-DAD6-4921-9E19-BE1AC96918A7}" type="datetimeFigureOut">
              <a:rPr lang="da-DK">
                <a:solidFill>
                  <a:prstClr val="black">
                    <a:tint val="75000"/>
                  </a:prstClr>
                </a:solidFill>
              </a:rPr>
              <a:pPr>
                <a:defRPr/>
              </a:pPr>
              <a:t>28-05-2024</a:t>
            </a:fld>
            <a:endParaRPr lang="da-DK">
              <a:solidFill>
                <a:prstClr val="black">
                  <a:tint val="75000"/>
                </a:prstClr>
              </a:solidFill>
            </a:endParaRPr>
          </a:p>
        </p:txBody>
      </p:sp>
      <p:sp>
        <p:nvSpPr>
          <p:cNvPr id="8"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9" name="Pladsholder til diasnummer 5"/>
          <p:cNvSpPr>
            <a:spLocks noGrp="1"/>
          </p:cNvSpPr>
          <p:nvPr>
            <p:ph type="sldNum" sz="quarter" idx="12"/>
          </p:nvPr>
        </p:nvSpPr>
        <p:spPr/>
        <p:txBody>
          <a:bodyPr/>
          <a:lstStyle>
            <a:lvl1pPr>
              <a:defRPr/>
            </a:lvl1pPr>
          </a:lstStyle>
          <a:p>
            <a:pPr>
              <a:defRPr/>
            </a:pPr>
            <a:fld id="{F24F4293-B8D0-4631-9E3B-17A39F8A8CF6}"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935514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FF04360B-5ACC-4A38-8486-F2B7D123F9DC}" type="datetimeFigureOut">
              <a:rPr lang="da-DK">
                <a:solidFill>
                  <a:prstClr val="black">
                    <a:tint val="75000"/>
                  </a:prstClr>
                </a:solidFill>
              </a:rPr>
              <a:pPr>
                <a:defRPr/>
              </a:pPr>
              <a:t>28-05-2024</a:t>
            </a:fld>
            <a:endParaRPr lang="da-DK">
              <a:solidFill>
                <a:prstClr val="black">
                  <a:tint val="75000"/>
                </a:prstClr>
              </a:solidFill>
            </a:endParaRPr>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pPr>
              <a:defRPr/>
            </a:pPr>
            <a:fld id="{73BB3385-FA0B-4D40-A096-574680655216}"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27424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3CF02CC0-3AFB-486F-9923-99500B56C9A4}" type="datetimeFigureOut">
              <a:rPr lang="da-DK">
                <a:solidFill>
                  <a:prstClr val="black">
                    <a:tint val="75000"/>
                  </a:prstClr>
                </a:solidFill>
              </a:rPr>
              <a:pPr>
                <a:defRPr/>
              </a:pPr>
              <a:t>28-05-2024</a:t>
            </a:fld>
            <a:endParaRPr lang="da-DK">
              <a:solidFill>
                <a:prstClr val="black">
                  <a:tint val="75000"/>
                </a:prstClr>
              </a:solidFill>
            </a:endParaRPr>
          </a:p>
        </p:txBody>
      </p:sp>
      <p:sp>
        <p:nvSpPr>
          <p:cNvPr id="3"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4" name="Pladsholder til diasnummer 5"/>
          <p:cNvSpPr>
            <a:spLocks noGrp="1"/>
          </p:cNvSpPr>
          <p:nvPr>
            <p:ph type="sldNum" sz="quarter" idx="12"/>
          </p:nvPr>
        </p:nvSpPr>
        <p:spPr/>
        <p:txBody>
          <a:bodyPr/>
          <a:lstStyle>
            <a:lvl1pPr>
              <a:defRPr/>
            </a:lvl1pPr>
          </a:lstStyle>
          <a:p>
            <a:pPr>
              <a:defRPr/>
            </a:pPr>
            <a:fld id="{F0EDFD94-6580-4455-8535-FE2A129208FD}"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273355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171C3F07-AEB3-4F0E-9475-7E463DCCDB57}" type="datetimeFigureOut">
              <a:rPr lang="da-DK">
                <a:solidFill>
                  <a:prstClr val="black">
                    <a:tint val="75000"/>
                  </a:prstClr>
                </a:solidFill>
              </a:rPr>
              <a:pPr>
                <a:defRPr/>
              </a:pPr>
              <a:t>28-05-2024</a:t>
            </a:fld>
            <a:endParaRPr lang="da-DK">
              <a:solidFill>
                <a:prstClr val="black">
                  <a:tint val="75000"/>
                </a:prstClr>
              </a:solidFill>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pPr>
              <a:defRPr/>
            </a:pPr>
            <a:fld id="{BB8B4DF4-9CA0-4044-909B-3ECD5F3CD987}"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1479335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760649ED-5EFE-4FFE-84C2-4215B90775CA}" type="datetimeFigureOut">
              <a:rPr lang="da-DK">
                <a:solidFill>
                  <a:prstClr val="black">
                    <a:tint val="75000"/>
                  </a:prstClr>
                </a:solidFill>
              </a:rPr>
              <a:pPr>
                <a:defRPr/>
              </a:pPr>
              <a:t>28-05-2024</a:t>
            </a:fld>
            <a:endParaRPr lang="da-DK">
              <a:solidFill>
                <a:prstClr val="black">
                  <a:tint val="75000"/>
                </a:prstClr>
              </a:solidFill>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pPr>
              <a:defRPr/>
            </a:pPr>
            <a:fld id="{9B62E8E6-ED8B-4B73-8E39-FB641B02F4D1}"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388576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054AC48B-0E1D-4F36-A05B-8D6672F98E41}"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BD7A8E05-BAF3-4FBA-B08A-46CA9B4286DE}"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285825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EB1EB06E-12EF-4099-89CD-26B0D8FAF65E}"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30D3AECF-60F0-47DF-8F9C-E0B58472EEB3}"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57488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04F13F3F-0C20-40BC-9894-815E3D5B5657}" type="datetimeFigureOut">
              <a:rPr lang="da-DK">
                <a:solidFill>
                  <a:prstClr val="black">
                    <a:tint val="75000"/>
                  </a:prstClr>
                </a:solidFill>
              </a:rPr>
              <a:pPr>
                <a:defRPr/>
              </a:pPr>
              <a:t>28-05-2024</a:t>
            </a:fld>
            <a:endParaRPr lang="da-DK">
              <a:solidFill>
                <a:prstClr val="black">
                  <a:tint val="75000"/>
                </a:prstClr>
              </a:solidFill>
            </a:endParaRPr>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pPr>
              <a:defRPr/>
            </a:pPr>
            <a:fld id="{E3AC2FE4-96DF-4128-8C3B-AD116F420FA5}"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293248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A07AC37A-5639-4110-AD9F-937FF542C6A9}"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92841021-FE33-43EE-9DDB-4E32BBE8312F}"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69955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AA0197DB-C86F-4066-BC59-74CD36DBDC5E}"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lvl1pPr>
              <a:defRPr/>
            </a:lvl1pPr>
          </a:lstStyle>
          <a:p>
            <a:pPr>
              <a:defRPr/>
            </a:pPr>
            <a:fld id="{4936C633-3187-4C26-9770-42ECCCD34ACB}"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42661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p:txBody>
          <a:bodyPr/>
          <a:lstStyle>
            <a:lvl1pPr>
              <a:defRPr/>
            </a:lvl1pPr>
          </a:lstStyle>
          <a:p>
            <a:pPr>
              <a:defRPr/>
            </a:pPr>
            <a:fld id="{E69559D8-60C2-4826-BCA7-EA24A1846096}" type="datetimeFigureOut">
              <a:rPr lang="da-DK">
                <a:solidFill>
                  <a:prstClr val="black">
                    <a:tint val="75000"/>
                  </a:prstClr>
                </a:solidFill>
              </a:rPr>
              <a:pPr>
                <a:defRPr/>
              </a:pPr>
              <a:t>28-05-2024</a:t>
            </a:fld>
            <a:endParaRPr lang="da-DK">
              <a:solidFill>
                <a:prstClr val="black">
                  <a:tint val="75000"/>
                </a:prstClr>
              </a:solidFill>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7" name="Pladsholder til diasnummer 5"/>
          <p:cNvSpPr>
            <a:spLocks noGrp="1"/>
          </p:cNvSpPr>
          <p:nvPr>
            <p:ph type="sldNum" sz="quarter" idx="12"/>
          </p:nvPr>
        </p:nvSpPr>
        <p:spPr/>
        <p:txBody>
          <a:bodyPr/>
          <a:lstStyle>
            <a:lvl1pPr>
              <a:defRPr/>
            </a:lvl1pPr>
          </a:lstStyle>
          <a:p>
            <a:pPr>
              <a:defRPr/>
            </a:pPr>
            <a:fld id="{86340D68-FF1E-45BC-857E-400E8E4BA20C}"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257664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p:txBody>
          <a:bodyPr/>
          <a:lstStyle>
            <a:lvl1pPr>
              <a:defRPr/>
            </a:lvl1pPr>
          </a:lstStyle>
          <a:p>
            <a:pPr>
              <a:defRPr/>
            </a:pPr>
            <a:fld id="{188EAE3D-DAD6-4921-9E19-BE1AC96918A7}" type="datetimeFigureOut">
              <a:rPr lang="da-DK">
                <a:solidFill>
                  <a:prstClr val="black">
                    <a:tint val="75000"/>
                  </a:prstClr>
                </a:solidFill>
              </a:rPr>
              <a:pPr>
                <a:defRPr/>
              </a:pPr>
              <a:t>28-05-2024</a:t>
            </a:fld>
            <a:endParaRPr lang="da-DK">
              <a:solidFill>
                <a:prstClr val="black">
                  <a:tint val="75000"/>
                </a:prstClr>
              </a:solidFill>
            </a:endParaRPr>
          </a:p>
        </p:txBody>
      </p:sp>
      <p:sp>
        <p:nvSpPr>
          <p:cNvPr id="8"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9" name="Pladsholder til diasnummer 5"/>
          <p:cNvSpPr>
            <a:spLocks noGrp="1"/>
          </p:cNvSpPr>
          <p:nvPr>
            <p:ph type="sldNum" sz="quarter" idx="12"/>
          </p:nvPr>
        </p:nvSpPr>
        <p:spPr/>
        <p:txBody>
          <a:bodyPr/>
          <a:lstStyle>
            <a:lvl1pPr>
              <a:defRPr/>
            </a:lvl1pPr>
          </a:lstStyle>
          <a:p>
            <a:pPr>
              <a:defRPr/>
            </a:pPr>
            <a:fld id="{F24F4293-B8D0-4631-9E3B-17A39F8A8CF6}"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17863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FF04360B-5ACC-4A38-8486-F2B7D123F9DC}" type="datetimeFigureOut">
              <a:rPr lang="da-DK">
                <a:solidFill>
                  <a:prstClr val="black">
                    <a:tint val="75000"/>
                  </a:prstClr>
                </a:solidFill>
              </a:rPr>
              <a:pPr>
                <a:defRPr/>
              </a:pPr>
              <a:t>28-05-2024</a:t>
            </a:fld>
            <a:endParaRPr lang="da-DK">
              <a:solidFill>
                <a:prstClr val="black">
                  <a:tint val="75000"/>
                </a:prstClr>
              </a:solidFill>
            </a:endParaRPr>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5" name="Pladsholder til diasnummer 5"/>
          <p:cNvSpPr>
            <a:spLocks noGrp="1"/>
          </p:cNvSpPr>
          <p:nvPr>
            <p:ph type="sldNum" sz="quarter" idx="12"/>
          </p:nvPr>
        </p:nvSpPr>
        <p:spPr/>
        <p:txBody>
          <a:bodyPr/>
          <a:lstStyle>
            <a:lvl1pPr>
              <a:defRPr/>
            </a:lvl1pPr>
          </a:lstStyle>
          <a:p>
            <a:pPr>
              <a:defRPr/>
            </a:pPr>
            <a:fld id="{73BB3385-FA0B-4D40-A096-574680655216}"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247780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3CF02CC0-3AFB-486F-9923-99500B56C9A4}" type="datetimeFigureOut">
              <a:rPr lang="da-DK">
                <a:solidFill>
                  <a:prstClr val="black">
                    <a:tint val="75000"/>
                  </a:prstClr>
                </a:solidFill>
              </a:rPr>
              <a:pPr>
                <a:defRPr/>
              </a:pPr>
              <a:t>28-05-2024</a:t>
            </a:fld>
            <a:endParaRPr lang="da-DK">
              <a:solidFill>
                <a:prstClr val="black">
                  <a:tint val="75000"/>
                </a:prstClr>
              </a:solidFill>
            </a:endParaRPr>
          </a:p>
        </p:txBody>
      </p:sp>
      <p:sp>
        <p:nvSpPr>
          <p:cNvPr id="3"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endParaRPr>
          </a:p>
        </p:txBody>
      </p:sp>
      <p:sp>
        <p:nvSpPr>
          <p:cNvPr id="4" name="Pladsholder til diasnummer 5"/>
          <p:cNvSpPr>
            <a:spLocks noGrp="1"/>
          </p:cNvSpPr>
          <p:nvPr>
            <p:ph type="sldNum" sz="quarter" idx="12"/>
          </p:nvPr>
        </p:nvSpPr>
        <p:spPr/>
        <p:txBody>
          <a:bodyPr/>
          <a:lstStyle>
            <a:lvl1pPr>
              <a:defRPr/>
            </a:lvl1pPr>
          </a:lstStyle>
          <a:p>
            <a:pPr>
              <a:defRPr/>
            </a:pPr>
            <a:fld id="{F0EDFD94-6580-4455-8535-FE2A129208FD}" type="slidenum">
              <a:rPr lang="da-DK">
                <a:solidFill>
                  <a:prstClr val="black">
                    <a:tint val="75000"/>
                  </a:prstClr>
                </a:solidFill>
              </a:rPr>
              <a:pPr>
                <a:defRPr/>
              </a:pPr>
              <a:t>‹#›</a:t>
            </a:fld>
            <a:endParaRPr lang="da-DK">
              <a:solidFill>
                <a:prstClr val="black">
                  <a:tint val="75000"/>
                </a:prstClr>
              </a:solidFill>
            </a:endParaRPr>
          </a:p>
        </p:txBody>
      </p:sp>
    </p:spTree>
    <p:extLst>
      <p:ext uri="{BB962C8B-B14F-4D97-AF65-F5344CB8AC3E}">
        <p14:creationId xmlns:p14="http://schemas.microsoft.com/office/powerpoint/2010/main" val="390107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typografi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941BBC-6475-484B-A0EA-30C3AC00C093}"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137FBE-FCD9-401E-91FF-A657E15AB610}" type="slidenum">
              <a:rPr lang="da-DK">
                <a:solidFill>
                  <a:prstClr val="black">
                    <a:tint val="75000"/>
                  </a:prstClr>
                </a:solidFill>
              </a:rPr>
              <a:pPr>
                <a:defRPr/>
              </a:pPr>
              <a:t>‹#›</a:t>
            </a:fld>
            <a:endParaRPr lang="da-DK">
              <a:solidFill>
                <a:prstClr val="black">
                  <a:tint val="75000"/>
                </a:prstClr>
              </a:solidFill>
            </a:endParaRPr>
          </a:p>
        </p:txBody>
      </p:sp>
      <p:pic>
        <p:nvPicPr>
          <p:cNvPr id="1031" name="Billede 6" descr="bund.png"/>
          <p:cNvPicPr>
            <a:picLocks noChangeAspect="1"/>
          </p:cNvPicPr>
          <p:nvPr userDrawn="1"/>
        </p:nvPicPr>
        <p:blipFill>
          <a:blip r:embed="rId15" cstate="print">
            <a:duotone>
              <a:schemeClr val="accent1">
                <a:shade val="45000"/>
                <a:satMod val="135000"/>
              </a:schemeClr>
              <a:prstClr val="white"/>
            </a:duotone>
          </a:blip>
          <a:srcRect t="7881" b="38380"/>
          <a:stretch>
            <a:fillRect/>
          </a:stretch>
        </p:blipFill>
        <p:spPr bwMode="auto">
          <a:xfrm>
            <a:off x="0" y="5157192"/>
            <a:ext cx="9144000" cy="2663825"/>
          </a:xfrm>
          <a:prstGeom prst="rect">
            <a:avLst/>
          </a:prstGeom>
          <a:noFill/>
          <a:ln w="9525">
            <a:noFill/>
            <a:miter lim="800000"/>
            <a:headEnd/>
            <a:tailEnd/>
          </a:ln>
        </p:spPr>
      </p:pic>
      <p:pic>
        <p:nvPicPr>
          <p:cNvPr id="1032" name="Billede 7" descr="Fjernvarme logo 032 CV uden.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188" y="6453188"/>
            <a:ext cx="449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kstboks 8"/>
          <p:cNvSpPr txBox="1">
            <a:spLocks noChangeArrowheads="1"/>
          </p:cNvSpPr>
          <p:nvPr userDrawn="1"/>
        </p:nvSpPr>
        <p:spPr bwMode="auto">
          <a:xfrm>
            <a:off x="1042988" y="6407150"/>
            <a:ext cx="3240087" cy="261938"/>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da-DK" sz="1100" b="1">
                <a:solidFill>
                  <a:prstClr val="black"/>
                </a:solidFill>
              </a:rPr>
              <a:t>Fensmark Fjernvarme A.m.b.a</a:t>
            </a:r>
            <a:r>
              <a:rPr lang="da-DK" sz="1100">
                <a:solidFill>
                  <a:prstClr val="black"/>
                </a:solidFill>
              </a:rPr>
              <a:t>.</a:t>
            </a:r>
          </a:p>
        </p:txBody>
      </p:sp>
      <p:sp>
        <p:nvSpPr>
          <p:cNvPr id="3" name="TextBox 2">
            <a:extLst>
              <a:ext uri="{FF2B5EF4-FFF2-40B4-BE49-F238E27FC236}">
                <a16:creationId xmlns:a16="http://schemas.microsoft.com/office/drawing/2014/main" id="{D49FE2C1-60F2-94D5-68B2-D2DDB1037727}"/>
              </a:ext>
            </a:extLst>
          </p:cNvPr>
          <p:cNvSpPr txBox="1"/>
          <p:nvPr userDrawn="1">
            <p:extLst>
              <p:ext uri="{1162E1C5-73C7-4A58-AE30-91384D911F3F}">
                <p184:classification xmlns:p184="http://schemas.microsoft.com/office/powerpoint/2018/4/main" val="hdr"/>
              </p:ext>
            </p:extLst>
          </p:nvPr>
        </p:nvSpPr>
        <p:spPr>
          <a:xfrm>
            <a:off x="8353425" y="63500"/>
            <a:ext cx="769938" cy="152400"/>
          </a:xfrm>
          <a:prstGeom prst="rect">
            <a:avLst/>
          </a:prstGeom>
        </p:spPr>
        <p:txBody>
          <a:bodyPr horzOverflow="overflow" lIns="0" tIns="0" rIns="0" bIns="0">
            <a:spAutoFit/>
          </a:bodyPr>
          <a:lstStyle/>
          <a:p>
            <a:pPr algn="l"/>
            <a:r>
              <a:rPr lang="da-DK" sz="1000">
                <a:solidFill>
                  <a:srgbClr val="4099DA"/>
                </a:solidFill>
                <a:latin typeface="Arial Black" panose="020B0A04020102020204" pitchFamily="34" charset="0"/>
              </a:rPr>
              <a:t>INTERNAL</a:t>
            </a:r>
          </a:p>
        </p:txBody>
      </p:sp>
    </p:spTree>
    <p:extLst>
      <p:ext uri="{BB962C8B-B14F-4D97-AF65-F5344CB8AC3E}">
        <p14:creationId xmlns:p14="http://schemas.microsoft.com/office/powerpoint/2010/main" val="269885190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eaLnBrk="0" fontAlgn="base" hangingPunct="0">
        <a:spcBef>
          <a:spcPct val="0"/>
        </a:spcBef>
        <a:spcAft>
          <a:spcPct val="0"/>
        </a:spcAft>
        <a:defRPr sz="4400" u="sng" kern="1200">
          <a:solidFill>
            <a:srgbClr val="31859C"/>
          </a:solidFill>
          <a:latin typeface="+mj-lt"/>
          <a:ea typeface="+mj-ea"/>
          <a:cs typeface="+mj-cs"/>
        </a:defRPr>
      </a:lvl1pPr>
      <a:lvl2pPr algn="ctr" rtl="0" eaLnBrk="0" fontAlgn="base" hangingPunct="0">
        <a:spcBef>
          <a:spcPct val="0"/>
        </a:spcBef>
        <a:spcAft>
          <a:spcPct val="0"/>
        </a:spcAft>
        <a:defRPr sz="4400" u="sng">
          <a:solidFill>
            <a:srgbClr val="31859C"/>
          </a:solidFill>
          <a:latin typeface="Calibri" pitchFamily="34" charset="0"/>
        </a:defRPr>
      </a:lvl2pPr>
      <a:lvl3pPr algn="ctr" rtl="0" eaLnBrk="0" fontAlgn="base" hangingPunct="0">
        <a:spcBef>
          <a:spcPct val="0"/>
        </a:spcBef>
        <a:spcAft>
          <a:spcPct val="0"/>
        </a:spcAft>
        <a:defRPr sz="4400" u="sng">
          <a:solidFill>
            <a:srgbClr val="31859C"/>
          </a:solidFill>
          <a:latin typeface="Calibri" pitchFamily="34" charset="0"/>
        </a:defRPr>
      </a:lvl3pPr>
      <a:lvl4pPr algn="ctr" rtl="0" eaLnBrk="0" fontAlgn="base" hangingPunct="0">
        <a:spcBef>
          <a:spcPct val="0"/>
        </a:spcBef>
        <a:spcAft>
          <a:spcPct val="0"/>
        </a:spcAft>
        <a:defRPr sz="4400" u="sng">
          <a:solidFill>
            <a:srgbClr val="31859C"/>
          </a:solidFill>
          <a:latin typeface="Calibri" pitchFamily="34" charset="0"/>
        </a:defRPr>
      </a:lvl4pPr>
      <a:lvl5pPr algn="ctr" rtl="0" eaLnBrk="0" fontAlgn="base" hangingPunct="0">
        <a:spcBef>
          <a:spcPct val="0"/>
        </a:spcBef>
        <a:spcAft>
          <a:spcPct val="0"/>
        </a:spcAft>
        <a:defRPr sz="4400" u="sng">
          <a:solidFill>
            <a:srgbClr val="31859C"/>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typografi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941BBC-6475-484B-A0EA-30C3AC00C093}" type="datetimeFigureOut">
              <a:rPr lang="da-DK">
                <a:solidFill>
                  <a:prstClr val="black">
                    <a:tint val="75000"/>
                  </a:prstClr>
                </a:solidFill>
              </a:rPr>
              <a:pPr>
                <a:defRPr/>
              </a:pPr>
              <a:t>28-05-2024</a:t>
            </a:fld>
            <a:endParaRPr lang="da-DK">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137FBE-FCD9-401E-91FF-A657E15AB610}" type="slidenum">
              <a:rPr lang="da-DK">
                <a:solidFill>
                  <a:prstClr val="black">
                    <a:tint val="75000"/>
                  </a:prstClr>
                </a:solidFill>
              </a:rPr>
              <a:pPr>
                <a:defRPr/>
              </a:pPr>
              <a:t>‹#›</a:t>
            </a:fld>
            <a:endParaRPr lang="da-DK">
              <a:solidFill>
                <a:prstClr val="black">
                  <a:tint val="75000"/>
                </a:prstClr>
              </a:solidFill>
            </a:endParaRPr>
          </a:p>
        </p:txBody>
      </p:sp>
      <p:pic>
        <p:nvPicPr>
          <p:cNvPr id="1031" name="Billede 6" descr="bund.png"/>
          <p:cNvPicPr>
            <a:picLocks noChangeAspect="1"/>
          </p:cNvPicPr>
          <p:nvPr userDrawn="1"/>
        </p:nvPicPr>
        <p:blipFill>
          <a:blip r:embed="rId15" cstate="print">
            <a:duotone>
              <a:schemeClr val="accent1">
                <a:shade val="45000"/>
                <a:satMod val="135000"/>
              </a:schemeClr>
              <a:prstClr val="white"/>
            </a:duotone>
          </a:blip>
          <a:srcRect t="7881" b="38380"/>
          <a:stretch>
            <a:fillRect/>
          </a:stretch>
        </p:blipFill>
        <p:spPr bwMode="auto">
          <a:xfrm>
            <a:off x="0" y="5157192"/>
            <a:ext cx="9144000" cy="2663825"/>
          </a:xfrm>
          <a:prstGeom prst="rect">
            <a:avLst/>
          </a:prstGeom>
          <a:noFill/>
          <a:ln w="9525">
            <a:noFill/>
            <a:miter lim="800000"/>
            <a:headEnd/>
            <a:tailEnd/>
          </a:ln>
        </p:spPr>
      </p:pic>
      <p:pic>
        <p:nvPicPr>
          <p:cNvPr id="1032" name="Billede 7" descr="Fjernvarme logo 032 CV uden.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188" y="6453188"/>
            <a:ext cx="449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kstboks 8"/>
          <p:cNvSpPr txBox="1">
            <a:spLocks noChangeArrowheads="1"/>
          </p:cNvSpPr>
          <p:nvPr userDrawn="1"/>
        </p:nvSpPr>
        <p:spPr bwMode="auto">
          <a:xfrm>
            <a:off x="1042988" y="6407150"/>
            <a:ext cx="3240087" cy="261938"/>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da-DK" sz="1100" b="1">
                <a:solidFill>
                  <a:prstClr val="black"/>
                </a:solidFill>
              </a:rPr>
              <a:t>Fensmark Fjernvarme A.m.b.a</a:t>
            </a:r>
            <a:r>
              <a:rPr lang="da-DK" sz="1100">
                <a:solidFill>
                  <a:prstClr val="black"/>
                </a:solidFill>
              </a:rPr>
              <a:t>.</a:t>
            </a:r>
          </a:p>
        </p:txBody>
      </p:sp>
      <p:sp>
        <p:nvSpPr>
          <p:cNvPr id="3" name="TextBox 2">
            <a:extLst>
              <a:ext uri="{FF2B5EF4-FFF2-40B4-BE49-F238E27FC236}">
                <a16:creationId xmlns:a16="http://schemas.microsoft.com/office/drawing/2014/main" id="{8E765A9A-6112-8BD2-2A36-8D9E38535A43}"/>
              </a:ext>
            </a:extLst>
          </p:cNvPr>
          <p:cNvSpPr txBox="1"/>
          <p:nvPr userDrawn="1">
            <p:extLst>
              <p:ext uri="{1162E1C5-73C7-4A58-AE30-91384D911F3F}">
                <p184:classification xmlns:p184="http://schemas.microsoft.com/office/powerpoint/2018/4/main" val="hdr"/>
              </p:ext>
            </p:extLst>
          </p:nvPr>
        </p:nvSpPr>
        <p:spPr>
          <a:xfrm>
            <a:off x="8353425" y="63500"/>
            <a:ext cx="769938" cy="152400"/>
          </a:xfrm>
          <a:prstGeom prst="rect">
            <a:avLst/>
          </a:prstGeom>
        </p:spPr>
        <p:txBody>
          <a:bodyPr horzOverflow="overflow" lIns="0" tIns="0" rIns="0" bIns="0">
            <a:spAutoFit/>
          </a:bodyPr>
          <a:lstStyle/>
          <a:p>
            <a:pPr algn="l"/>
            <a:r>
              <a:rPr lang="da-DK" sz="1000">
                <a:solidFill>
                  <a:srgbClr val="4099DA"/>
                </a:solidFill>
                <a:latin typeface="Arial Black" panose="020B0A04020102020204" pitchFamily="34" charset="0"/>
              </a:rPr>
              <a:t>INTERNAL</a:t>
            </a:r>
          </a:p>
        </p:txBody>
      </p:sp>
    </p:spTree>
    <p:extLst>
      <p:ext uri="{BB962C8B-B14F-4D97-AF65-F5344CB8AC3E}">
        <p14:creationId xmlns:p14="http://schemas.microsoft.com/office/powerpoint/2010/main" val="9675427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u="sng" kern="1200">
          <a:solidFill>
            <a:srgbClr val="31859C"/>
          </a:solidFill>
          <a:latin typeface="+mj-lt"/>
          <a:ea typeface="+mj-ea"/>
          <a:cs typeface="+mj-cs"/>
        </a:defRPr>
      </a:lvl1pPr>
      <a:lvl2pPr algn="ctr" rtl="0" eaLnBrk="0" fontAlgn="base" hangingPunct="0">
        <a:spcBef>
          <a:spcPct val="0"/>
        </a:spcBef>
        <a:spcAft>
          <a:spcPct val="0"/>
        </a:spcAft>
        <a:defRPr sz="4400" u="sng">
          <a:solidFill>
            <a:srgbClr val="31859C"/>
          </a:solidFill>
          <a:latin typeface="Calibri" pitchFamily="34" charset="0"/>
        </a:defRPr>
      </a:lvl2pPr>
      <a:lvl3pPr algn="ctr" rtl="0" eaLnBrk="0" fontAlgn="base" hangingPunct="0">
        <a:spcBef>
          <a:spcPct val="0"/>
        </a:spcBef>
        <a:spcAft>
          <a:spcPct val="0"/>
        </a:spcAft>
        <a:defRPr sz="4400" u="sng">
          <a:solidFill>
            <a:srgbClr val="31859C"/>
          </a:solidFill>
          <a:latin typeface="Calibri" pitchFamily="34" charset="0"/>
        </a:defRPr>
      </a:lvl3pPr>
      <a:lvl4pPr algn="ctr" rtl="0" eaLnBrk="0" fontAlgn="base" hangingPunct="0">
        <a:spcBef>
          <a:spcPct val="0"/>
        </a:spcBef>
        <a:spcAft>
          <a:spcPct val="0"/>
        </a:spcAft>
        <a:defRPr sz="4400" u="sng">
          <a:solidFill>
            <a:srgbClr val="31859C"/>
          </a:solidFill>
          <a:latin typeface="Calibri" pitchFamily="34" charset="0"/>
        </a:defRPr>
      </a:lvl4pPr>
      <a:lvl5pPr algn="ctr" rtl="0" eaLnBrk="0" fontAlgn="base" hangingPunct="0">
        <a:spcBef>
          <a:spcPct val="0"/>
        </a:spcBef>
        <a:spcAft>
          <a:spcPct val="0"/>
        </a:spcAft>
        <a:defRPr sz="4400" u="sng">
          <a:solidFill>
            <a:srgbClr val="31859C"/>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dk/url?sa=i&amp;rct=j&amp;q=fensmark+fjernvarmev%C3%A6rk+a.m.b.a&amp;source=images&amp;cd=&amp;cad=rja&amp;docid=yETlNarmjWUL8M&amp;tbnid=LJQyHgko5DzynM:&amp;ved=&amp;url=http://www.fensmark.net/tvVandVarme/TvVandVarme.htm&amp;ei=QUpoUdrvDMPBtQbi1YHADw&amp;bvm=bv.45175338,d.Yms&amp;psig=AFQjCNFc1yDYZBQhfWZv4CeZFvSExORG7w&amp;ust=1365875649646076"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79388" y="3716338"/>
            <a:ext cx="8856662" cy="1656878"/>
          </a:xfrm>
        </p:spPr>
        <p:txBody>
          <a:bodyPr rtlCol="0">
            <a:noAutofit/>
          </a:bodyPr>
          <a:lstStyle/>
          <a:p>
            <a:pPr>
              <a:defRPr/>
            </a:pPr>
            <a:r>
              <a:rPr lang="da-DK" sz="2800" b="1" dirty="0"/>
              <a:t>Velkommen til</a:t>
            </a:r>
          </a:p>
          <a:p>
            <a:pPr>
              <a:defRPr/>
            </a:pPr>
            <a:r>
              <a:rPr lang="da-DK" sz="2800" b="1" dirty="0"/>
              <a:t>Generalforsamling i Fensmark Fjernvarmeværk </a:t>
            </a:r>
            <a:endParaRPr lang="da-DK" sz="2800" b="1" dirty="0">
              <a:cs typeface="Calibri"/>
            </a:endParaRPr>
          </a:p>
          <a:p>
            <a:pPr>
              <a:defRPr/>
            </a:pPr>
            <a:r>
              <a:rPr lang="da-DK" sz="2800" b="1" dirty="0"/>
              <a:t>Tirsdag d. 28.05.2024</a:t>
            </a:r>
            <a:endParaRPr lang="da-DK" sz="2800" b="1" dirty="0">
              <a:cs typeface="Calibri"/>
            </a:endParaRPr>
          </a:p>
        </p:txBody>
      </p:sp>
      <p:sp>
        <p:nvSpPr>
          <p:cNvPr id="2051" name="TextBox 1"/>
          <p:cNvSpPr txBox="1">
            <a:spLocks noChangeArrowheads="1"/>
          </p:cNvSpPr>
          <p:nvPr/>
        </p:nvSpPr>
        <p:spPr bwMode="auto">
          <a:xfrm>
            <a:off x="467544" y="5387593"/>
            <a:ext cx="839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da-DK" sz="2400" dirty="0">
                <a:latin typeface="Calibri"/>
                <a:cs typeface="+mn-cs"/>
              </a:rPr>
              <a:t>Formandens beretning for regnskabsåret 01.01.2023 - 31.12.2023</a:t>
            </a:r>
            <a:endParaRPr lang="da-DK" sz="2400" dirty="0">
              <a:solidFill>
                <a:prstClr val="black">
                  <a:tint val="75000"/>
                </a:prstClr>
              </a:solidFill>
              <a:latin typeface="Calibri"/>
              <a:cs typeface="+mn-cs"/>
            </a:endParaRPr>
          </a:p>
        </p:txBody>
      </p:sp>
      <p:pic>
        <p:nvPicPr>
          <p:cNvPr id="2052" name="Picture 6" descr="http://www.fensmark.net/Billeder/glasvaerket2%20cop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213"/>
            <a:ext cx="91440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8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1A11-9AD0-37D8-DCDA-1BF2CFD8AEDF}"/>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da-DK" sz="3700" b="1" u="none" dirty="0"/>
              <a:t>EKSEMPEL: Slagslundefjernvarme</a:t>
            </a:r>
          </a:p>
        </p:txBody>
      </p:sp>
      <p:pic>
        <p:nvPicPr>
          <p:cNvPr id="1026" name="Picture 2">
            <a:extLst>
              <a:ext uri="{FF2B5EF4-FFF2-40B4-BE49-F238E27FC236}">
                <a16:creationId xmlns:a16="http://schemas.microsoft.com/office/drawing/2014/main" id="{62EEACCC-B217-386D-6A09-F2F537352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1" b="15645"/>
          <a:stretch/>
        </p:blipFill>
        <p:spPr bwMode="auto">
          <a:xfrm>
            <a:off x="457200" y="1213694"/>
            <a:ext cx="8229600" cy="4525963"/>
          </a:xfrm>
          <a:prstGeom prst="rect">
            <a:avLst/>
          </a:prstGeom>
          <a:solidFill>
            <a:srgbClr val="FFFFFF"/>
          </a:solidFill>
        </p:spPr>
      </p:pic>
    </p:spTree>
    <p:extLst>
      <p:ext uri="{BB962C8B-B14F-4D97-AF65-F5344CB8AC3E}">
        <p14:creationId xmlns:p14="http://schemas.microsoft.com/office/powerpoint/2010/main" val="286631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A98E-32D6-3F27-3228-7B6132FF309C}"/>
              </a:ext>
            </a:extLst>
          </p:cNvPr>
          <p:cNvSpPr>
            <a:spLocks noGrp="1"/>
          </p:cNvSpPr>
          <p:nvPr>
            <p:ph type="title"/>
          </p:nvPr>
        </p:nvSpPr>
        <p:spPr/>
        <p:txBody>
          <a:bodyPr/>
          <a:lstStyle/>
          <a:p>
            <a:br>
              <a:rPr lang="da-DK" sz="2400" b="1" u="none" dirty="0"/>
            </a:br>
            <a:r>
              <a:rPr lang="da-DK" sz="2400" b="1" u="none" dirty="0"/>
              <a:t>En ny akkumuleringstank, elkedel og varmepumpe, hvorfor?</a:t>
            </a:r>
            <a:br>
              <a:rPr lang="da-DK" sz="4400" b="1" kern="100" dirty="0">
                <a:effectLst/>
                <a:latin typeface="Arial" panose="020B0604020202020204" pitchFamily="34" charset="0"/>
                <a:ea typeface="Arial" panose="020B0604020202020204" pitchFamily="34" charset="0"/>
                <a:cs typeface="Times New Roman" panose="02020603050405020304" pitchFamily="18" charset="0"/>
              </a:rPr>
            </a:br>
            <a:endParaRPr lang="da-DK" b="1" dirty="0"/>
          </a:p>
        </p:txBody>
      </p:sp>
      <p:sp>
        <p:nvSpPr>
          <p:cNvPr id="3" name="Content Placeholder 2">
            <a:extLst>
              <a:ext uri="{FF2B5EF4-FFF2-40B4-BE49-F238E27FC236}">
                <a16:creationId xmlns:a16="http://schemas.microsoft.com/office/drawing/2014/main" id="{1AC4B373-EF4A-A92F-2843-1BA76E302EA0}"/>
              </a:ext>
            </a:extLst>
          </p:cNvPr>
          <p:cNvSpPr>
            <a:spLocks noGrp="1"/>
          </p:cNvSpPr>
          <p:nvPr>
            <p:ph idx="1"/>
          </p:nvPr>
        </p:nvSpPr>
        <p:spPr>
          <a:xfrm>
            <a:off x="457200" y="855477"/>
            <a:ext cx="8229600" cy="4525963"/>
          </a:xfrm>
        </p:spPr>
        <p:txBody>
          <a:bodyPr/>
          <a:lstStyle/>
          <a:p>
            <a:pPr>
              <a:spcAft>
                <a:spcPts val="750"/>
              </a:spcAft>
            </a:pPr>
            <a:r>
              <a:rPr lang="da-DK" sz="2000" dirty="0"/>
              <a:t>Planen om at etablere en ny akkumuleringstank, en elkedel og et eldrevet luft/vand-varmepumpeanlæg er for at fastholde den relativt lave varmepris og for at sikre forsyningssikkerheden ved hjælp af nye og </a:t>
            </a:r>
            <a:r>
              <a:rPr lang="da-DK" sz="2000" dirty="0" err="1"/>
              <a:t>El-drevne</a:t>
            </a:r>
            <a:r>
              <a:rPr lang="da-DK" sz="2000" dirty="0"/>
              <a:t> produktionsanlæg.</a:t>
            </a:r>
          </a:p>
          <a:p>
            <a:pPr>
              <a:spcAft>
                <a:spcPts val="750"/>
              </a:spcAft>
            </a:pPr>
            <a:r>
              <a:rPr lang="da-DK" sz="2000" dirty="0"/>
              <a:t>Bestyrelsen ønsker også at sikre diversiteten i produktionsanlæggene for at gøre det mest miljørigtigt og billigst. Med flere forskellige produktionsmetoder vil Fensmark Fjernvarme stå væsentligt stærkere både nu og i fremtiden. Både når det gælder at følge med efterspørgslen, samt i forhold til at følge med den grønne udvikling og producere så prisvenlig varme som muligt.</a:t>
            </a:r>
          </a:p>
          <a:p>
            <a:pPr>
              <a:spcAft>
                <a:spcPts val="750"/>
              </a:spcAft>
            </a:pPr>
            <a:r>
              <a:rPr lang="da-DK" sz="2000" dirty="0"/>
              <a:t>Det er en investering i vores alles fremtid. For med flere og mere fleksible produktionsmetoder og en udnyttelse af f.eks. periodiske lave elpriser er vi helt up to date med den grønne udvikling og på sigt en mulighed for udfasning af gas. Samtidig kan vi hele tiden skifte mellem varmekilderne for at sikre, at prisen holdes i bund.</a:t>
            </a:r>
          </a:p>
          <a:p>
            <a:endParaRPr lang="da-DK" dirty="0"/>
          </a:p>
        </p:txBody>
      </p:sp>
    </p:spTree>
    <p:extLst>
      <p:ext uri="{BB962C8B-B14F-4D97-AF65-F5344CB8AC3E}">
        <p14:creationId xmlns:p14="http://schemas.microsoft.com/office/powerpoint/2010/main" val="37726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4E95-EBEF-0C98-618B-97C563C3D2C3}"/>
              </a:ext>
            </a:extLst>
          </p:cNvPr>
          <p:cNvSpPr>
            <a:spLocks noGrp="1"/>
          </p:cNvSpPr>
          <p:nvPr>
            <p:ph type="title"/>
          </p:nvPr>
        </p:nvSpPr>
        <p:spPr/>
        <p:txBody>
          <a:bodyPr/>
          <a:lstStyle/>
          <a:p>
            <a:r>
              <a:rPr lang="da-DK" sz="3600" b="1" u="none" dirty="0"/>
              <a:t>Varighedskurver</a:t>
            </a:r>
          </a:p>
        </p:txBody>
      </p:sp>
      <p:sp>
        <p:nvSpPr>
          <p:cNvPr id="3" name="Text Placeholder 2">
            <a:extLst>
              <a:ext uri="{FF2B5EF4-FFF2-40B4-BE49-F238E27FC236}">
                <a16:creationId xmlns:a16="http://schemas.microsoft.com/office/drawing/2014/main" id="{B79FAF30-43B1-CE21-F4F0-51C478FA9C1A}"/>
              </a:ext>
            </a:extLst>
          </p:cNvPr>
          <p:cNvSpPr>
            <a:spLocks noGrp="1"/>
          </p:cNvSpPr>
          <p:nvPr>
            <p:ph type="body" idx="1"/>
          </p:nvPr>
        </p:nvSpPr>
        <p:spPr/>
        <p:txBody>
          <a:bodyPr/>
          <a:lstStyle/>
          <a:p>
            <a:pPr algn="ctr"/>
            <a:r>
              <a:rPr lang="da-DK" sz="1400" b="1" kern="100" dirty="0">
                <a:effectLst/>
                <a:latin typeface="Calibri" panose="020F0502020204030204" pitchFamily="34" charset="0"/>
                <a:ea typeface="Calibri" panose="020F0502020204030204" pitchFamily="34" charset="0"/>
                <a:cs typeface="Times New Roman" panose="02020603050405020304" pitchFamily="18" charset="0"/>
              </a:rPr>
              <a:t>Nuværende produktionsenheder – 33.358 MWh/år</a:t>
            </a:r>
            <a:endParaRPr lang="da-DK"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5" name="Text Placeholder 4">
            <a:extLst>
              <a:ext uri="{FF2B5EF4-FFF2-40B4-BE49-F238E27FC236}">
                <a16:creationId xmlns:a16="http://schemas.microsoft.com/office/drawing/2014/main" id="{EE20A796-57EB-F233-5A85-A70DCBF53614}"/>
              </a:ext>
            </a:extLst>
          </p:cNvPr>
          <p:cNvSpPr>
            <a:spLocks noGrp="1"/>
          </p:cNvSpPr>
          <p:nvPr>
            <p:ph type="body" sz="quarter" idx="3"/>
          </p:nvPr>
        </p:nvSpPr>
        <p:spPr/>
        <p:txBody>
          <a:bodyPr/>
          <a:lstStyle/>
          <a:p>
            <a:pPr algn="ctr"/>
            <a:r>
              <a:rPr lang="da-DK" sz="1400" b="1" kern="100" dirty="0">
                <a:effectLst/>
                <a:latin typeface="Calibri" panose="020F0502020204030204" pitchFamily="34" charset="0"/>
                <a:ea typeface="Calibri" panose="020F0502020204030204" pitchFamily="34" charset="0"/>
                <a:cs typeface="Times New Roman" panose="02020603050405020304" pitchFamily="18" charset="0"/>
              </a:rPr>
              <a:t>Med 2 MW Luftvarmepumpe – 33.358 MWh/år</a:t>
            </a:r>
            <a:endParaRPr lang="da-DK"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pic>
        <p:nvPicPr>
          <p:cNvPr id="7" name="Billede 1">
            <a:extLst>
              <a:ext uri="{FF2B5EF4-FFF2-40B4-BE49-F238E27FC236}">
                <a16:creationId xmlns:a16="http://schemas.microsoft.com/office/drawing/2014/main" id="{8395EFCD-1CD2-8BB2-9D8B-AE9BE71F72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294" y="2200702"/>
            <a:ext cx="4550304" cy="2548561"/>
          </a:xfrm>
          <a:prstGeom prst="rect">
            <a:avLst/>
          </a:prstGeom>
          <a:noFill/>
        </p:spPr>
      </p:pic>
      <p:pic>
        <p:nvPicPr>
          <p:cNvPr id="8" name="Billede 3">
            <a:extLst>
              <a:ext uri="{FF2B5EF4-FFF2-40B4-BE49-F238E27FC236}">
                <a16:creationId xmlns:a16="http://schemas.microsoft.com/office/drawing/2014/main" id="{15655943-9D8B-FE6B-45E1-ED0363E4CDA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58146" y="2200701"/>
            <a:ext cx="4300560" cy="2556341"/>
          </a:xfrm>
          <a:prstGeom prst="rect">
            <a:avLst/>
          </a:prstGeom>
          <a:noFill/>
        </p:spPr>
      </p:pic>
    </p:spTree>
    <p:extLst>
      <p:ext uri="{BB962C8B-B14F-4D97-AF65-F5344CB8AC3E}">
        <p14:creationId xmlns:p14="http://schemas.microsoft.com/office/powerpoint/2010/main" val="66004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E214-ADF4-23BB-B7DB-1C3AB03131C6}"/>
              </a:ext>
            </a:extLst>
          </p:cNvPr>
          <p:cNvSpPr>
            <a:spLocks noGrp="1"/>
          </p:cNvSpPr>
          <p:nvPr>
            <p:ph type="title"/>
          </p:nvPr>
        </p:nvSpPr>
        <p:spPr/>
        <p:txBody>
          <a:bodyPr/>
          <a:lstStyle/>
          <a:p>
            <a:r>
              <a:rPr lang="da-DK" sz="3200" b="1" u="none" dirty="0">
                <a:ea typeface="+mj-lt"/>
                <a:cs typeface="+mj-lt"/>
              </a:rPr>
              <a:t>Beretning</a:t>
            </a:r>
            <a:endParaRPr lang="en-US" sz="3200" b="1" u="none" dirty="0">
              <a:ea typeface="+mj-lt"/>
              <a:cs typeface="+mj-lt"/>
            </a:endParaRPr>
          </a:p>
          <a:p>
            <a:endParaRPr lang="en-US" dirty="0">
              <a:ea typeface="Calibri"/>
              <a:cs typeface="Calibri"/>
            </a:endParaRPr>
          </a:p>
        </p:txBody>
      </p:sp>
      <p:sp>
        <p:nvSpPr>
          <p:cNvPr id="3" name="Content Placeholder 2">
            <a:extLst>
              <a:ext uri="{FF2B5EF4-FFF2-40B4-BE49-F238E27FC236}">
                <a16:creationId xmlns:a16="http://schemas.microsoft.com/office/drawing/2014/main" id="{D0F5CCB1-3A84-3C40-25F8-84DE94BD66E6}"/>
              </a:ext>
            </a:extLst>
          </p:cNvPr>
          <p:cNvSpPr>
            <a:spLocks noGrp="1"/>
          </p:cNvSpPr>
          <p:nvPr>
            <p:ph idx="1"/>
          </p:nvPr>
        </p:nvSpPr>
        <p:spPr>
          <a:xfrm>
            <a:off x="457200" y="1005067"/>
            <a:ext cx="8229600" cy="4715744"/>
          </a:xfrm>
        </p:spPr>
        <p:txBody>
          <a:bodyPr/>
          <a:lstStyle/>
          <a:p>
            <a:pPr marL="0" indent="0">
              <a:buNone/>
            </a:pPr>
            <a:r>
              <a:rPr lang="en-US" sz="2400" u="sng" dirty="0" err="1">
                <a:ea typeface="Calibri"/>
                <a:cs typeface="Calibri"/>
              </a:rPr>
              <a:t>Personale</a:t>
            </a:r>
            <a:r>
              <a:rPr lang="en-US" sz="2400" u="sng" dirty="0">
                <a:ea typeface="Calibri"/>
                <a:cs typeface="Calibri"/>
              </a:rPr>
              <a:t>:</a:t>
            </a:r>
          </a:p>
          <a:p>
            <a:r>
              <a:rPr lang="en-US" sz="2400" dirty="0">
                <a:ea typeface="Calibri"/>
                <a:cs typeface="Calibri"/>
              </a:rPr>
              <a:t>Som </a:t>
            </a:r>
            <a:r>
              <a:rPr lang="en-US" sz="2400" dirty="0" err="1">
                <a:ea typeface="Calibri"/>
                <a:cs typeface="Calibri"/>
              </a:rPr>
              <a:t>følge</a:t>
            </a:r>
            <a:r>
              <a:rPr lang="en-US" sz="2400" dirty="0">
                <a:ea typeface="Calibri"/>
                <a:cs typeface="Calibri"/>
              </a:rPr>
              <a:t> af de </a:t>
            </a:r>
            <a:r>
              <a:rPr lang="en-US" sz="2400" dirty="0" err="1">
                <a:ea typeface="Calibri"/>
                <a:cs typeface="Calibri"/>
              </a:rPr>
              <a:t>pågående</a:t>
            </a:r>
            <a:r>
              <a:rPr lang="en-US" sz="2400" dirty="0">
                <a:ea typeface="Calibri"/>
                <a:cs typeface="Calibri"/>
              </a:rPr>
              <a:t> og </a:t>
            </a:r>
            <a:r>
              <a:rPr lang="en-US" sz="2400" dirty="0" err="1">
                <a:ea typeface="Calibri"/>
                <a:cs typeface="Calibri"/>
              </a:rPr>
              <a:t>kommende</a:t>
            </a:r>
            <a:r>
              <a:rPr lang="en-US" sz="2400" dirty="0">
                <a:ea typeface="Calibri"/>
                <a:cs typeface="Calibri"/>
              </a:rPr>
              <a:t> </a:t>
            </a:r>
            <a:r>
              <a:rPr lang="en-US" sz="2400" dirty="0" err="1">
                <a:ea typeface="Calibri"/>
                <a:cs typeface="Calibri"/>
              </a:rPr>
              <a:t>udvidelser</a:t>
            </a:r>
            <a:r>
              <a:rPr lang="en-US" sz="2400" dirty="0">
                <a:ea typeface="Calibri"/>
                <a:cs typeface="Calibri"/>
              </a:rPr>
              <a:t> af </a:t>
            </a:r>
            <a:r>
              <a:rPr lang="en-US" sz="2400" dirty="0" err="1">
                <a:ea typeface="Calibri"/>
                <a:cs typeface="Calibri"/>
              </a:rPr>
              <a:t>vores</a:t>
            </a:r>
            <a:r>
              <a:rPr lang="en-US" sz="2400" dirty="0">
                <a:ea typeface="Calibri"/>
                <a:cs typeface="Calibri"/>
              </a:rPr>
              <a:t> </a:t>
            </a:r>
            <a:r>
              <a:rPr lang="en-US" sz="2400" dirty="0" err="1">
                <a:ea typeface="Calibri"/>
                <a:cs typeface="Calibri"/>
              </a:rPr>
              <a:t>fjernvarmenet</a:t>
            </a:r>
            <a:r>
              <a:rPr lang="en-US" sz="2400" dirty="0">
                <a:ea typeface="Calibri"/>
                <a:cs typeface="Calibri"/>
              </a:rPr>
              <a:t>, mange nye </a:t>
            </a:r>
            <a:r>
              <a:rPr lang="en-US" sz="2400" dirty="0" err="1">
                <a:ea typeface="Calibri"/>
                <a:cs typeface="Calibri"/>
              </a:rPr>
              <a:t>kunder</a:t>
            </a:r>
            <a:r>
              <a:rPr lang="en-US" sz="2400" dirty="0">
                <a:ea typeface="Calibri"/>
                <a:cs typeface="Calibri"/>
              </a:rPr>
              <a:t> og </a:t>
            </a:r>
            <a:r>
              <a:rPr lang="en-US" sz="2400" dirty="0" err="1">
                <a:ea typeface="Calibri"/>
                <a:cs typeface="Calibri"/>
              </a:rPr>
              <a:t>dermed</a:t>
            </a:r>
            <a:r>
              <a:rPr lang="en-US" sz="2400" dirty="0">
                <a:ea typeface="Calibri"/>
                <a:cs typeface="Calibri"/>
              </a:rPr>
              <a:t> </a:t>
            </a:r>
            <a:r>
              <a:rPr lang="en-US" sz="2400" dirty="0" err="1">
                <a:ea typeface="Calibri"/>
                <a:cs typeface="Calibri"/>
              </a:rPr>
              <a:t>flere</a:t>
            </a:r>
            <a:r>
              <a:rPr lang="en-US" sz="2400" dirty="0">
                <a:ea typeface="Calibri"/>
                <a:cs typeface="Calibri"/>
              </a:rPr>
              <a:t> administrative </a:t>
            </a:r>
            <a:r>
              <a:rPr lang="en-US" sz="2400" dirty="0" err="1">
                <a:ea typeface="Calibri"/>
                <a:cs typeface="Calibri"/>
              </a:rPr>
              <a:t>opgaver</a:t>
            </a:r>
            <a:r>
              <a:rPr lang="en-US" sz="2400" dirty="0">
                <a:ea typeface="Calibri"/>
                <a:cs typeface="Calibri"/>
              </a:rPr>
              <a:t>, </a:t>
            </a:r>
            <a:r>
              <a:rPr lang="en-US" sz="2400" dirty="0" err="1">
                <a:ea typeface="Calibri"/>
                <a:cs typeface="Calibri"/>
              </a:rPr>
              <a:t>ansatte</a:t>
            </a:r>
            <a:r>
              <a:rPr lang="en-US" sz="2400" dirty="0">
                <a:ea typeface="Calibri"/>
                <a:cs typeface="Calibri"/>
              </a:rPr>
              <a:t> vi Camilla Sidsel Olsen </a:t>
            </a:r>
            <a:r>
              <a:rPr lang="en-US" sz="2400" dirty="0" err="1">
                <a:ea typeface="Calibri"/>
                <a:cs typeface="Calibri"/>
              </a:rPr>
              <a:t>som</a:t>
            </a:r>
            <a:r>
              <a:rPr lang="en-US" sz="2400" dirty="0">
                <a:ea typeface="Calibri"/>
                <a:cs typeface="Calibri"/>
              </a:rPr>
              <a:t> </a:t>
            </a:r>
            <a:r>
              <a:rPr lang="en-US" sz="2400" dirty="0" err="1">
                <a:ea typeface="Calibri"/>
                <a:cs typeface="Calibri"/>
              </a:rPr>
              <a:t>ny</a:t>
            </a:r>
            <a:r>
              <a:rPr lang="en-US" sz="2400" dirty="0">
                <a:ea typeface="Calibri"/>
                <a:cs typeface="Calibri"/>
              </a:rPr>
              <a:t> </a:t>
            </a:r>
            <a:r>
              <a:rPr lang="en-US" sz="2400" dirty="0" err="1">
                <a:ea typeface="Calibri"/>
                <a:cs typeface="Calibri"/>
              </a:rPr>
              <a:t>kontormedarbejder</a:t>
            </a:r>
            <a:r>
              <a:rPr lang="en-US" sz="2400" dirty="0">
                <a:ea typeface="Calibri"/>
                <a:cs typeface="Calibri"/>
              </a:rPr>
              <a:t>, for at </a:t>
            </a:r>
            <a:r>
              <a:rPr lang="en-US" sz="2400" dirty="0" err="1">
                <a:ea typeface="Calibri"/>
                <a:cs typeface="Calibri"/>
              </a:rPr>
              <a:t>klare</a:t>
            </a:r>
            <a:r>
              <a:rPr lang="en-US" sz="2400" dirty="0">
                <a:ea typeface="Calibri"/>
                <a:cs typeface="Calibri"/>
              </a:rPr>
              <a:t> det </a:t>
            </a:r>
            <a:r>
              <a:rPr lang="en-US" sz="2400" dirty="0" err="1">
                <a:ea typeface="Calibri"/>
                <a:cs typeface="Calibri"/>
              </a:rPr>
              <a:t>stigende</a:t>
            </a:r>
            <a:r>
              <a:rPr lang="en-US" sz="2400" dirty="0">
                <a:ea typeface="Calibri"/>
                <a:cs typeface="Calibri"/>
              </a:rPr>
              <a:t> </a:t>
            </a:r>
            <a:r>
              <a:rPr lang="en-US" sz="2400" dirty="0" err="1">
                <a:ea typeface="Calibri"/>
                <a:cs typeface="Calibri"/>
              </a:rPr>
              <a:t>arbejdspres</a:t>
            </a:r>
            <a:r>
              <a:rPr lang="en-US" sz="2400" dirty="0">
                <a:ea typeface="Calibri"/>
                <a:cs typeface="Calibri"/>
              </a:rPr>
              <a:t>. Birgitte og Camilla </a:t>
            </a:r>
            <a:r>
              <a:rPr lang="en-US" sz="2400" dirty="0" err="1">
                <a:ea typeface="Calibri"/>
                <a:cs typeface="Calibri"/>
              </a:rPr>
              <a:t>udgør</a:t>
            </a:r>
            <a:r>
              <a:rPr lang="en-US" sz="2400" dirty="0">
                <a:ea typeface="Calibri"/>
                <a:cs typeface="Calibri"/>
              </a:rPr>
              <a:t> </a:t>
            </a:r>
            <a:r>
              <a:rPr lang="en-US" sz="2400" dirty="0" err="1">
                <a:ea typeface="Calibri"/>
                <a:cs typeface="Calibri"/>
              </a:rPr>
              <a:t>således</a:t>
            </a:r>
            <a:r>
              <a:rPr lang="en-US" sz="2400" dirty="0">
                <a:ea typeface="Calibri"/>
                <a:cs typeface="Calibri"/>
              </a:rPr>
              <a:t> </a:t>
            </a:r>
            <a:r>
              <a:rPr lang="en-US" sz="2400" dirty="0" err="1">
                <a:ea typeface="Calibri"/>
                <a:cs typeface="Calibri"/>
              </a:rPr>
              <a:t>vores</a:t>
            </a:r>
            <a:r>
              <a:rPr lang="en-US" sz="2400" dirty="0">
                <a:ea typeface="Calibri"/>
                <a:cs typeface="Calibri"/>
              </a:rPr>
              <a:t> </a:t>
            </a:r>
            <a:r>
              <a:rPr lang="en-US" sz="2400" dirty="0" err="1">
                <a:ea typeface="Calibri"/>
                <a:cs typeface="Calibri"/>
              </a:rPr>
              <a:t>faste</a:t>
            </a:r>
            <a:r>
              <a:rPr lang="en-US" sz="2400" dirty="0">
                <a:ea typeface="Calibri"/>
                <a:cs typeface="Calibri"/>
              </a:rPr>
              <a:t> stab </a:t>
            </a:r>
            <a:r>
              <a:rPr lang="en-US" sz="2400" dirty="0" err="1">
                <a:ea typeface="Calibri"/>
                <a:cs typeface="Calibri"/>
              </a:rPr>
              <a:t>på</a:t>
            </a:r>
            <a:r>
              <a:rPr lang="en-US" sz="2400" dirty="0">
                <a:ea typeface="Calibri"/>
                <a:cs typeface="Calibri"/>
              </a:rPr>
              <a:t> </a:t>
            </a:r>
            <a:r>
              <a:rPr lang="en-US" sz="2400" dirty="0" err="1">
                <a:ea typeface="Calibri"/>
                <a:cs typeface="Calibri"/>
              </a:rPr>
              <a:t>kontoret</a:t>
            </a:r>
            <a:r>
              <a:rPr lang="en-US" sz="2400" dirty="0">
                <a:ea typeface="Calibri"/>
                <a:cs typeface="Calibri"/>
              </a:rPr>
              <a:t>.</a:t>
            </a:r>
          </a:p>
          <a:p>
            <a:r>
              <a:rPr lang="en-US" sz="2400" dirty="0">
                <a:ea typeface="Calibri"/>
                <a:cs typeface="Calibri"/>
              </a:rPr>
              <a:t>Da </a:t>
            </a:r>
            <a:r>
              <a:rPr lang="en-US" sz="2400" dirty="0" err="1">
                <a:ea typeface="Calibri"/>
                <a:cs typeface="Calibri"/>
              </a:rPr>
              <a:t>vores</a:t>
            </a:r>
            <a:r>
              <a:rPr lang="en-US" sz="2400" dirty="0">
                <a:ea typeface="Calibri"/>
                <a:cs typeface="Calibri"/>
              </a:rPr>
              <a:t> </a:t>
            </a:r>
            <a:r>
              <a:rPr lang="en-US" sz="2400" dirty="0" err="1">
                <a:ea typeface="Calibri"/>
                <a:cs typeface="Calibri"/>
              </a:rPr>
              <a:t>Driftleder</a:t>
            </a:r>
            <a:r>
              <a:rPr lang="en-US" sz="2400" dirty="0">
                <a:ea typeface="Calibri"/>
                <a:cs typeface="Calibri"/>
              </a:rPr>
              <a:t> – Mikael – </a:t>
            </a:r>
            <a:r>
              <a:rPr lang="en-US" sz="2400" dirty="0" err="1">
                <a:ea typeface="Calibri"/>
                <a:cs typeface="Calibri"/>
              </a:rPr>
              <a:t>valgte</a:t>
            </a:r>
            <a:r>
              <a:rPr lang="en-US" sz="2400" dirty="0">
                <a:ea typeface="Calibri"/>
                <a:cs typeface="Calibri"/>
              </a:rPr>
              <a:t> at </a:t>
            </a:r>
            <a:r>
              <a:rPr lang="en-US" sz="2400" dirty="0" err="1">
                <a:ea typeface="Calibri"/>
                <a:cs typeface="Calibri"/>
              </a:rPr>
              <a:t>søge</a:t>
            </a:r>
            <a:r>
              <a:rPr lang="en-US" sz="2400" dirty="0">
                <a:ea typeface="Calibri"/>
                <a:cs typeface="Calibri"/>
              </a:rPr>
              <a:t> nye </a:t>
            </a:r>
            <a:r>
              <a:rPr lang="en-US" sz="2400" dirty="0" err="1">
                <a:ea typeface="Calibri"/>
                <a:cs typeface="Calibri"/>
              </a:rPr>
              <a:t>udfordringer</a:t>
            </a:r>
            <a:r>
              <a:rPr lang="en-US" sz="2400" dirty="0">
                <a:ea typeface="Calibri"/>
                <a:cs typeface="Calibri"/>
              </a:rPr>
              <a:t>, </a:t>
            </a:r>
            <a:r>
              <a:rPr lang="en-US" sz="2400" dirty="0" err="1">
                <a:ea typeface="Calibri"/>
                <a:cs typeface="Calibri"/>
              </a:rPr>
              <a:t>blev</a:t>
            </a:r>
            <a:r>
              <a:rPr lang="en-US" sz="2400" dirty="0">
                <a:ea typeface="Calibri"/>
                <a:cs typeface="Calibri"/>
              </a:rPr>
              <a:t> Jacob </a:t>
            </a:r>
            <a:r>
              <a:rPr lang="en-US" sz="2400" dirty="0" err="1">
                <a:ea typeface="Calibri"/>
                <a:cs typeface="Calibri"/>
              </a:rPr>
              <a:t>forfremmet</a:t>
            </a:r>
            <a:r>
              <a:rPr lang="en-US" sz="2400" dirty="0">
                <a:ea typeface="Calibri"/>
                <a:cs typeface="Calibri"/>
              </a:rPr>
              <a:t> </a:t>
            </a:r>
            <a:r>
              <a:rPr lang="en-US" sz="2400" dirty="0" err="1">
                <a:ea typeface="Calibri"/>
                <a:cs typeface="Calibri"/>
              </a:rPr>
              <a:t>fra</a:t>
            </a:r>
            <a:r>
              <a:rPr lang="en-US" sz="2400" dirty="0">
                <a:ea typeface="Calibri"/>
                <a:cs typeface="Calibri"/>
              </a:rPr>
              <a:t> </a:t>
            </a:r>
            <a:r>
              <a:rPr lang="en-US" sz="2400" dirty="0" err="1">
                <a:ea typeface="Calibri"/>
                <a:cs typeface="Calibri"/>
              </a:rPr>
              <a:t>Driftassistent</a:t>
            </a:r>
            <a:r>
              <a:rPr lang="en-US" sz="2400" dirty="0">
                <a:ea typeface="Calibri"/>
                <a:cs typeface="Calibri"/>
              </a:rPr>
              <a:t> </a:t>
            </a:r>
            <a:r>
              <a:rPr lang="en-US" sz="2400" dirty="0" err="1">
                <a:ea typeface="Calibri"/>
                <a:cs typeface="Calibri"/>
              </a:rPr>
              <a:t>til</a:t>
            </a:r>
            <a:r>
              <a:rPr lang="en-US" sz="2400" dirty="0">
                <a:ea typeface="Calibri"/>
                <a:cs typeface="Calibri"/>
              </a:rPr>
              <a:t> </a:t>
            </a:r>
            <a:r>
              <a:rPr lang="en-US" sz="2400" dirty="0" err="1">
                <a:ea typeface="Calibri"/>
                <a:cs typeface="Calibri"/>
              </a:rPr>
              <a:t>ny</a:t>
            </a:r>
            <a:r>
              <a:rPr lang="en-US" sz="2400" dirty="0">
                <a:ea typeface="Calibri"/>
                <a:cs typeface="Calibri"/>
              </a:rPr>
              <a:t> </a:t>
            </a:r>
            <a:r>
              <a:rPr lang="en-US" sz="2400" dirty="0" err="1">
                <a:ea typeface="Calibri"/>
                <a:cs typeface="Calibri"/>
              </a:rPr>
              <a:t>Driftleder</a:t>
            </a:r>
            <a:r>
              <a:rPr lang="en-US" sz="2400" dirty="0">
                <a:ea typeface="Calibri"/>
                <a:cs typeface="Calibri"/>
              </a:rPr>
              <a:t>.</a:t>
            </a:r>
          </a:p>
          <a:p>
            <a:r>
              <a:rPr lang="da-DK" sz="2400" dirty="0"/>
              <a:t>I samme ombæring ansatte vi Thomas Grønholm som ny </a:t>
            </a:r>
            <a:r>
              <a:rPr lang="da-DK" sz="2400" dirty="0" err="1"/>
              <a:t>Driftassistent</a:t>
            </a:r>
            <a:r>
              <a:rPr lang="da-DK" sz="2400" dirty="0"/>
              <a:t>. Thomas har 25 års erfaring fra fjernvarmebranchen</a:t>
            </a:r>
          </a:p>
          <a:p>
            <a:endParaRPr lang="en-US" sz="2400" dirty="0">
              <a:ea typeface="Calibri"/>
              <a:cs typeface="Calibri"/>
            </a:endParaRPr>
          </a:p>
        </p:txBody>
      </p:sp>
    </p:spTree>
    <p:extLst>
      <p:ext uri="{BB962C8B-B14F-4D97-AF65-F5344CB8AC3E}">
        <p14:creationId xmlns:p14="http://schemas.microsoft.com/office/powerpoint/2010/main" val="152181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50CB3C-0028-6717-0565-A4DB5D5B94BE}"/>
              </a:ext>
            </a:extLst>
          </p:cNvPr>
          <p:cNvSpPr>
            <a:spLocks noGrp="1"/>
          </p:cNvSpPr>
          <p:nvPr>
            <p:ph type="title"/>
          </p:nvPr>
        </p:nvSpPr>
        <p:spPr/>
        <p:txBody>
          <a:bodyPr/>
          <a:lstStyle/>
          <a:p>
            <a:r>
              <a:rPr lang="da-DK" sz="3600" b="1" u="none" dirty="0"/>
              <a:t>Beretning</a:t>
            </a:r>
          </a:p>
        </p:txBody>
      </p:sp>
      <p:sp>
        <p:nvSpPr>
          <p:cNvPr id="3" name="Pladsholder til indhold 2">
            <a:extLst>
              <a:ext uri="{FF2B5EF4-FFF2-40B4-BE49-F238E27FC236}">
                <a16:creationId xmlns:a16="http://schemas.microsoft.com/office/drawing/2014/main" id="{EC15F69C-AE43-1D6F-257A-42658B2A247B}"/>
              </a:ext>
            </a:extLst>
          </p:cNvPr>
          <p:cNvSpPr>
            <a:spLocks noGrp="1"/>
          </p:cNvSpPr>
          <p:nvPr>
            <p:ph idx="1"/>
          </p:nvPr>
        </p:nvSpPr>
        <p:spPr>
          <a:xfrm>
            <a:off x="457200" y="1349406"/>
            <a:ext cx="8229600" cy="4776757"/>
          </a:xfrm>
        </p:spPr>
        <p:txBody>
          <a:bodyPr/>
          <a:lstStyle/>
          <a:p>
            <a:pPr marL="0" indent="0">
              <a:buNone/>
            </a:pPr>
            <a:endParaRPr lang="da-DK" sz="2400" dirty="0"/>
          </a:p>
          <a:p>
            <a:r>
              <a:rPr lang="da-DK" sz="2400" dirty="0"/>
              <a:t>Jeg vil gerne benytte lejligheden til at takke for et fortrinligt godt samarbejde hele vejen rundt og for den indsats der bliver lagt for dagen. </a:t>
            </a:r>
          </a:p>
          <a:p>
            <a:endParaRPr lang="da-DK" sz="2400" dirty="0"/>
          </a:p>
          <a:p>
            <a:r>
              <a:rPr lang="da-DK" sz="2400" dirty="0"/>
              <a:t>Vi håber alle, at Mads Elming vil komme tilbage her efter sommeren 2024 og indtager formandsstolen igen.</a:t>
            </a:r>
          </a:p>
          <a:p>
            <a:endParaRPr lang="da-DK" sz="2400" dirty="0"/>
          </a:p>
          <a:p>
            <a:r>
              <a:rPr lang="da-DK" sz="2400" dirty="0"/>
              <a:t>Vi kan i de kommende år se frem imod mange spændende aktiviteter ud over den daglige drift i forbindelse med bl.a. renoveringer og udvidelser hos os her i Fensmark Fjernvarme.</a:t>
            </a:r>
          </a:p>
        </p:txBody>
      </p:sp>
    </p:spTree>
    <p:extLst>
      <p:ext uri="{BB962C8B-B14F-4D97-AF65-F5344CB8AC3E}">
        <p14:creationId xmlns:p14="http://schemas.microsoft.com/office/powerpoint/2010/main" val="378285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0E63202-DC5D-409E-B7F9-8E7390540FCC}"/>
              </a:ext>
            </a:extLst>
          </p:cNvPr>
          <p:cNvSpPr>
            <a:spLocks noGrp="1"/>
          </p:cNvSpPr>
          <p:nvPr>
            <p:ph idx="1"/>
          </p:nvPr>
        </p:nvSpPr>
        <p:spPr/>
        <p:txBody>
          <a:bodyPr/>
          <a:lstStyle/>
          <a:p>
            <a:pPr marL="0" indent="0" algn="ctr">
              <a:buNone/>
            </a:pPr>
            <a:endParaRPr lang="da-DK" sz="4400" dirty="0"/>
          </a:p>
          <a:p>
            <a:pPr marL="0" indent="0" algn="ctr">
              <a:buNone/>
            </a:pPr>
            <a:r>
              <a:rPr lang="da-DK" sz="4400" dirty="0"/>
              <a:t>Tak for jeres opmærksomhed, </a:t>
            </a:r>
          </a:p>
          <a:p>
            <a:pPr marL="0" indent="0" algn="ctr">
              <a:buNone/>
            </a:pPr>
            <a:r>
              <a:rPr lang="da-DK" sz="4400" dirty="0"/>
              <a:t>og tak fordi i mødte op</a:t>
            </a:r>
          </a:p>
        </p:txBody>
      </p:sp>
    </p:spTree>
    <p:extLst>
      <p:ext uri="{BB962C8B-B14F-4D97-AF65-F5344CB8AC3E}">
        <p14:creationId xmlns:p14="http://schemas.microsoft.com/office/powerpoint/2010/main" val="196008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u="none" dirty="0"/>
              <a:t>Beretning</a:t>
            </a:r>
          </a:p>
        </p:txBody>
      </p:sp>
      <p:sp>
        <p:nvSpPr>
          <p:cNvPr id="3" name="Pladsholder til indhold 2"/>
          <p:cNvSpPr>
            <a:spLocks noGrp="1"/>
          </p:cNvSpPr>
          <p:nvPr>
            <p:ph idx="1"/>
          </p:nvPr>
        </p:nvSpPr>
        <p:spPr>
          <a:xfrm>
            <a:off x="457200" y="1213698"/>
            <a:ext cx="8229600" cy="4525963"/>
          </a:xfrm>
        </p:spPr>
        <p:txBody>
          <a:bodyPr/>
          <a:lstStyle/>
          <a:p>
            <a:endParaRPr lang="da-DK" altLang="da-DK" sz="2400" dirty="0">
              <a:ea typeface="Calibri"/>
              <a:cs typeface="Calibri"/>
            </a:endParaRPr>
          </a:p>
          <a:p>
            <a:endParaRPr lang="da-DK" altLang="da-DK" sz="2400" dirty="0">
              <a:ea typeface="Calibri"/>
              <a:cs typeface="Calibri"/>
            </a:endParaRPr>
          </a:p>
          <a:p>
            <a:endParaRPr lang="da-DK" altLang="da-DK" sz="2400" dirty="0">
              <a:ea typeface="Calibri"/>
              <a:cs typeface="Calibri"/>
            </a:endParaRPr>
          </a:p>
          <a:p>
            <a:r>
              <a:rPr lang="da-DK" altLang="da-DK" sz="2400" dirty="0">
                <a:ea typeface="Calibri"/>
                <a:cs typeface="Calibri"/>
              </a:rPr>
              <a:t>Jeg står her i dag som midlertidig formand og det gør jeg på baggrund af et sygdom/behandlingsforløb som Mads Elming pt. er igennem. (Steen Bastrup er således indtrådt som næstformand). Dette er en midlertidig konstellation, som kører indtil efter sommeren 2024, hvor vi vurderer situationen på ny.</a:t>
            </a:r>
          </a:p>
        </p:txBody>
      </p:sp>
    </p:spTree>
    <p:extLst>
      <p:ext uri="{BB962C8B-B14F-4D97-AF65-F5344CB8AC3E}">
        <p14:creationId xmlns:p14="http://schemas.microsoft.com/office/powerpoint/2010/main" val="324322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518" y="312346"/>
            <a:ext cx="8229600" cy="1143000"/>
          </a:xfrm>
        </p:spPr>
        <p:txBody>
          <a:bodyPr/>
          <a:lstStyle/>
          <a:p>
            <a:r>
              <a:rPr lang="da-DK" sz="3600" b="1" u="none" dirty="0"/>
              <a:t>Beretning</a:t>
            </a:r>
          </a:p>
        </p:txBody>
      </p:sp>
      <p:sp>
        <p:nvSpPr>
          <p:cNvPr id="3" name="Pladsholder til indhold 2"/>
          <p:cNvSpPr>
            <a:spLocks noGrp="1"/>
          </p:cNvSpPr>
          <p:nvPr>
            <p:ph idx="1"/>
          </p:nvPr>
        </p:nvSpPr>
        <p:spPr>
          <a:xfrm>
            <a:off x="457200" y="1487074"/>
            <a:ext cx="8229600" cy="4525963"/>
          </a:xfrm>
        </p:spPr>
        <p:txBody>
          <a:bodyPr/>
          <a:lstStyle/>
          <a:p>
            <a:r>
              <a:rPr lang="da-DK" altLang="da-DK" sz="2000" dirty="0">
                <a:cs typeface="Calibri"/>
              </a:rPr>
              <a:t>Resultatet for 2023 udviser en overdækning på kr. 787.347 Hvorefter akkumuleret overdækning udgør kr. 1.098.452, heraf er kr. 647.000 indregnet i 2024 budget. Differens overføres til 2025. </a:t>
            </a:r>
          </a:p>
          <a:p>
            <a:pPr marL="0" indent="0">
              <a:buNone/>
            </a:pPr>
            <a:endParaRPr lang="da-DK" altLang="da-DK" sz="2000" dirty="0">
              <a:cs typeface="Calibri"/>
            </a:endParaRPr>
          </a:p>
          <a:p>
            <a:r>
              <a:rPr lang="da-DK" altLang="da-DK" sz="2000" dirty="0">
                <a:cs typeface="Calibri"/>
              </a:rPr>
              <a:t>I 2023 blev varmeprisen reguleret fra 750 kr. til 600 kr. yderligere til årsskifte 2024 560 kr.</a:t>
            </a:r>
          </a:p>
          <a:p>
            <a:pPr marL="0" indent="0">
              <a:buNone/>
            </a:pPr>
            <a:endParaRPr lang="da-DK" altLang="da-DK" sz="2000" dirty="0">
              <a:cs typeface="Calibri"/>
            </a:endParaRPr>
          </a:p>
          <a:p>
            <a:r>
              <a:rPr lang="da-DK" altLang="da-DK" sz="2000" dirty="0">
                <a:cs typeface="Calibri"/>
              </a:rPr>
              <a:t>Dette på baggrund af bl.a. brændselspriser (El, Olie &amp; Gas)</a:t>
            </a:r>
          </a:p>
          <a:p>
            <a:endParaRPr lang="da-DK" altLang="da-DK" sz="2000" dirty="0">
              <a:cs typeface="Calibri"/>
            </a:endParaRPr>
          </a:p>
          <a:p>
            <a:r>
              <a:rPr lang="da-DK" altLang="da-DK" sz="2000" dirty="0">
                <a:cs typeface="Calibri"/>
              </a:rPr>
              <a:t>Den samlede varmepris for et standardhus på 130 m</a:t>
            </a:r>
            <a:r>
              <a:rPr lang="da-DK" altLang="da-DK" sz="2000" baseline="30000" dirty="0">
                <a:cs typeface="Calibri"/>
              </a:rPr>
              <a:t>2</a:t>
            </a:r>
            <a:r>
              <a:rPr lang="da-DK" altLang="da-DK" sz="2000" dirty="0">
                <a:cs typeface="Calibri"/>
              </a:rPr>
              <a:t> og 18,1 MWh. steg fra 16.261 kr. i 2022 til 19.038 kr. (Gennemsnit 2023), er så efterfølgende faldet til 17.220 kr. i start 2024.</a:t>
            </a:r>
            <a:endParaRPr lang="da-DK" altLang="da-DK" sz="1800" dirty="0">
              <a:cs typeface="Calibri"/>
            </a:endParaRPr>
          </a:p>
          <a:p>
            <a:endParaRPr lang="da-DK" altLang="da-DK" sz="2400" dirty="0">
              <a:ea typeface="Calibri"/>
              <a:cs typeface="Calibri"/>
            </a:endParaRPr>
          </a:p>
        </p:txBody>
      </p:sp>
    </p:spTree>
    <p:extLst>
      <p:ext uri="{BB962C8B-B14F-4D97-AF65-F5344CB8AC3E}">
        <p14:creationId xmlns:p14="http://schemas.microsoft.com/office/powerpoint/2010/main" val="248745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sz="3600" b="1" u="none" dirty="0"/>
              <a:t>Beretning</a:t>
            </a:r>
            <a:endParaRPr lang="da-DK" b="1" dirty="0"/>
          </a:p>
        </p:txBody>
      </p:sp>
      <p:sp>
        <p:nvSpPr>
          <p:cNvPr id="3" name="Pladsholder til indhold 2"/>
          <p:cNvSpPr>
            <a:spLocks noGrp="1"/>
          </p:cNvSpPr>
          <p:nvPr>
            <p:ph idx="1"/>
          </p:nvPr>
        </p:nvSpPr>
        <p:spPr>
          <a:xfrm>
            <a:off x="453150" y="1052736"/>
            <a:ext cx="8229600" cy="4824536"/>
          </a:xfrm>
        </p:spPr>
        <p:txBody>
          <a:bodyPr/>
          <a:lstStyle/>
          <a:p>
            <a:pPr marL="0" indent="0">
              <a:buNone/>
            </a:pPr>
            <a:endParaRPr lang="da-DK" sz="2400" u="sng" dirty="0"/>
          </a:p>
          <a:p>
            <a:pPr marL="0" indent="0">
              <a:buNone/>
            </a:pPr>
            <a:r>
              <a:rPr lang="da-DK" sz="2400" u="sng" dirty="0"/>
              <a:t>Overskudsvarme fra Ardagh:</a:t>
            </a:r>
            <a:endParaRPr lang="da-DK" sz="2400" u="sng" dirty="0">
              <a:ea typeface="Calibri"/>
              <a:cs typeface="Calibri"/>
            </a:endParaRPr>
          </a:p>
          <a:p>
            <a:endParaRPr lang="da-DK" sz="2400" dirty="0"/>
          </a:p>
          <a:p>
            <a:r>
              <a:rPr lang="da-DK" sz="2400" dirty="0"/>
              <a:t>I regnskabsåret har Ardagh leveret 21.347 MWh svarende til ca. 74,1 % af de samlede varmeleverancer. </a:t>
            </a:r>
          </a:p>
          <a:p>
            <a:pPr marL="0" indent="0">
              <a:buNone/>
            </a:pPr>
            <a:endParaRPr lang="da-DK" sz="2400" dirty="0">
              <a:ea typeface="Calibri"/>
              <a:cs typeface="Calibri"/>
            </a:endParaRPr>
          </a:p>
          <a:p>
            <a:r>
              <a:rPr lang="da-DK" sz="2400" dirty="0">
                <a:cs typeface="Calibri"/>
              </a:rPr>
              <a:t>Der arbejdes på at høste mere overskudsvarme fra Ardagh.</a:t>
            </a:r>
          </a:p>
          <a:p>
            <a:pPr marL="0" indent="0">
              <a:buNone/>
            </a:pPr>
            <a:endParaRPr lang="da-DK" sz="2400" i="1" dirty="0">
              <a:cs typeface="Calibri"/>
            </a:endParaRPr>
          </a:p>
          <a:p>
            <a:r>
              <a:rPr lang="da-DK" sz="2400" dirty="0">
                <a:cs typeface="Calibri"/>
              </a:rPr>
              <a:t>Uden overskudsvarme fra Ardagh vil vi have en fjernvarmepris der vil være knap 40% dyrere.</a:t>
            </a:r>
          </a:p>
          <a:p>
            <a:pPr marL="0" indent="0">
              <a:buNone/>
            </a:pPr>
            <a:endParaRPr lang="da-DK" sz="2400" dirty="0">
              <a:cs typeface="Calibri"/>
            </a:endParaRPr>
          </a:p>
        </p:txBody>
      </p:sp>
    </p:spTree>
    <p:extLst>
      <p:ext uri="{BB962C8B-B14F-4D97-AF65-F5344CB8AC3E}">
        <p14:creationId xmlns:p14="http://schemas.microsoft.com/office/powerpoint/2010/main" val="64393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B9018-173E-5F64-15BE-6E0F3750F690}"/>
              </a:ext>
            </a:extLst>
          </p:cNvPr>
          <p:cNvSpPr>
            <a:spLocks noGrp="1"/>
          </p:cNvSpPr>
          <p:nvPr>
            <p:ph type="title"/>
          </p:nvPr>
        </p:nvSpPr>
        <p:spPr/>
        <p:txBody>
          <a:bodyPr/>
          <a:lstStyle/>
          <a:p>
            <a:r>
              <a:rPr lang="da-DK" sz="3600" b="1" u="none" dirty="0"/>
              <a:t>Beretning</a:t>
            </a:r>
            <a:br>
              <a:rPr lang="da-DK" sz="3600" u="none" dirty="0"/>
            </a:br>
            <a:r>
              <a:rPr lang="da-DK" sz="2800" u="none" dirty="0">
                <a:solidFill>
                  <a:schemeClr val="tx1"/>
                </a:solidFill>
              </a:rPr>
              <a:t>Historisk prisudvikling</a:t>
            </a:r>
            <a:endParaRPr lang="da-DK" sz="3600" u="none" dirty="0"/>
          </a:p>
        </p:txBody>
      </p:sp>
      <p:sp>
        <p:nvSpPr>
          <p:cNvPr id="3" name="Content Placeholder 2">
            <a:extLst>
              <a:ext uri="{FF2B5EF4-FFF2-40B4-BE49-F238E27FC236}">
                <a16:creationId xmlns:a16="http://schemas.microsoft.com/office/drawing/2014/main" id="{32BE79C2-17BE-929C-ABA8-FEF78F5CBAFC}"/>
              </a:ext>
            </a:extLst>
          </p:cNvPr>
          <p:cNvSpPr>
            <a:spLocks noGrp="1"/>
          </p:cNvSpPr>
          <p:nvPr>
            <p:ph idx="1"/>
          </p:nvPr>
        </p:nvSpPr>
        <p:spPr/>
        <p:txBody>
          <a:bodyPr/>
          <a:lstStyle/>
          <a:p>
            <a:endParaRPr lang="da-DK"/>
          </a:p>
        </p:txBody>
      </p:sp>
      <p:pic>
        <p:nvPicPr>
          <p:cNvPr id="6" name="Picture 5">
            <a:extLst>
              <a:ext uri="{FF2B5EF4-FFF2-40B4-BE49-F238E27FC236}">
                <a16:creationId xmlns:a16="http://schemas.microsoft.com/office/drawing/2014/main" id="{1B392D78-422D-2C79-3746-2F2F5338AEE8}"/>
              </a:ext>
            </a:extLst>
          </p:cNvPr>
          <p:cNvPicPr>
            <a:picLocks noChangeAspect="1"/>
          </p:cNvPicPr>
          <p:nvPr/>
        </p:nvPicPr>
        <p:blipFill>
          <a:blip r:embed="rId2"/>
          <a:stretch>
            <a:fillRect/>
          </a:stretch>
        </p:blipFill>
        <p:spPr>
          <a:xfrm>
            <a:off x="0" y="909073"/>
            <a:ext cx="9144000" cy="5039854"/>
          </a:xfrm>
          <a:prstGeom prst="rect">
            <a:avLst/>
          </a:prstGeom>
        </p:spPr>
      </p:pic>
    </p:spTree>
    <p:extLst>
      <p:ext uri="{BB962C8B-B14F-4D97-AF65-F5344CB8AC3E}">
        <p14:creationId xmlns:p14="http://schemas.microsoft.com/office/powerpoint/2010/main" val="114231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sz="3600" b="1" u="none" dirty="0"/>
              <a:t>Beretning</a:t>
            </a:r>
            <a:endParaRPr lang="da-DK" sz="3600" b="1" u="none" dirty="0"/>
          </a:p>
        </p:txBody>
      </p:sp>
      <p:sp>
        <p:nvSpPr>
          <p:cNvPr id="3" name="Pladsholder til indhold 2"/>
          <p:cNvSpPr>
            <a:spLocks noGrp="1"/>
          </p:cNvSpPr>
          <p:nvPr>
            <p:ph idx="1"/>
          </p:nvPr>
        </p:nvSpPr>
        <p:spPr>
          <a:xfrm>
            <a:off x="455495" y="1417638"/>
            <a:ext cx="8229600" cy="4525963"/>
          </a:xfrm>
        </p:spPr>
        <p:txBody>
          <a:bodyPr/>
          <a:lstStyle/>
          <a:p>
            <a:pPr marL="0" indent="0">
              <a:buNone/>
            </a:pPr>
            <a:r>
              <a:rPr lang="da-DK" altLang="da-DK" sz="2300" u="sng" dirty="0">
                <a:cs typeface="Calibri"/>
              </a:rPr>
              <a:t>Begivenheder i 2023:</a:t>
            </a:r>
            <a:endParaRPr lang="da-DK" altLang="da-DK" sz="2300" dirty="0">
              <a:cs typeface="Calibri"/>
            </a:endParaRPr>
          </a:p>
          <a:p>
            <a:pPr marL="0" indent="0">
              <a:buNone/>
            </a:pPr>
            <a:endParaRPr lang="da-DK" altLang="da-DK" sz="2300" u="sng" dirty="0"/>
          </a:p>
          <a:p>
            <a:r>
              <a:rPr lang="da-DK" altLang="da-DK" sz="2400" dirty="0"/>
              <a:t>Totalt har vi i 2023 solgt 21.220 MWh. (Stigning på ca. 13,3% i forhold til 2022 – 18.730 MWh) </a:t>
            </a:r>
          </a:p>
          <a:p>
            <a:pPr marL="0" indent="0">
              <a:buNone/>
            </a:pPr>
            <a:endParaRPr lang="da-DK" altLang="da-DK" sz="2400" dirty="0">
              <a:cs typeface="Calibri"/>
            </a:endParaRPr>
          </a:p>
          <a:p>
            <a:r>
              <a:rPr lang="da-DK" altLang="da-DK" sz="2400" dirty="0">
                <a:cs typeface="Calibri"/>
              </a:rPr>
              <a:t>Åbent </a:t>
            </a:r>
            <a:r>
              <a:rPr lang="da-DK" altLang="da-DK" sz="2400" dirty="0">
                <a:ea typeface="Calibri"/>
                <a:cs typeface="Calibri"/>
              </a:rPr>
              <a:t>hus arrangement (25 års jubilæum på </a:t>
            </a:r>
            <a:r>
              <a:rPr lang="da-DK" altLang="da-DK" sz="2400" dirty="0" err="1">
                <a:ea typeface="Calibri"/>
                <a:cs typeface="Calibri"/>
              </a:rPr>
              <a:t>Engvej</a:t>
            </a:r>
            <a:r>
              <a:rPr lang="da-DK" altLang="da-DK" sz="2400" dirty="0">
                <a:ea typeface="Calibri"/>
                <a:cs typeface="Calibri"/>
              </a:rPr>
              <a:t> 4), vi talte knap 200 personer, så flot fremmøde.</a:t>
            </a:r>
          </a:p>
          <a:p>
            <a:pPr marL="0" indent="0">
              <a:buNone/>
            </a:pPr>
            <a:endParaRPr lang="da-DK" altLang="da-DK" sz="2400" dirty="0">
              <a:ea typeface="Calibri"/>
              <a:cs typeface="Calibri"/>
            </a:endParaRPr>
          </a:p>
          <a:p>
            <a:r>
              <a:rPr lang="da-DK" sz="2400" dirty="0">
                <a:cs typeface="Calibri"/>
              </a:rPr>
              <a:t>I 2024 pr. 20. Marts havde vi 1593 målere, hvilket svarer til 1741 forbrugere/hustande. Det er 74% af byen der er koblet på fjernvarme.</a:t>
            </a:r>
          </a:p>
          <a:p>
            <a:endParaRPr lang="da-DK" altLang="da-DK" sz="2300" dirty="0">
              <a:ea typeface="Calibri"/>
              <a:cs typeface="Calibri"/>
            </a:endParaRPr>
          </a:p>
        </p:txBody>
      </p:sp>
    </p:spTree>
    <p:extLst>
      <p:ext uri="{BB962C8B-B14F-4D97-AF65-F5344CB8AC3E}">
        <p14:creationId xmlns:p14="http://schemas.microsoft.com/office/powerpoint/2010/main" val="53216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da-DK" altLang="da-DK" sz="3600" b="1" u="none" dirty="0"/>
              <a:t>Beretning</a:t>
            </a:r>
          </a:p>
        </p:txBody>
      </p:sp>
      <p:sp>
        <p:nvSpPr>
          <p:cNvPr id="3075" name="Pladsholder til indhold 2"/>
          <p:cNvSpPr>
            <a:spLocks noGrp="1"/>
          </p:cNvSpPr>
          <p:nvPr>
            <p:ph idx="1"/>
          </p:nvPr>
        </p:nvSpPr>
        <p:spPr/>
        <p:txBody>
          <a:bodyPr/>
          <a:lstStyle/>
          <a:p>
            <a:pPr marL="0" indent="0">
              <a:buNone/>
            </a:pPr>
            <a:endParaRPr lang="da-DK" altLang="da-DK" sz="2400" dirty="0"/>
          </a:p>
          <a:p>
            <a:r>
              <a:rPr lang="da-DK" altLang="da-DK" sz="2400" dirty="0"/>
              <a:t>Tilslutningerne (2023) er sket på følgende veje:</a:t>
            </a:r>
          </a:p>
          <a:p>
            <a:pPr lvl="1"/>
            <a:r>
              <a:rPr lang="da-DK" sz="2400" dirty="0">
                <a:ea typeface="Calibri"/>
                <a:cs typeface="Calibri"/>
              </a:rPr>
              <a:t>Del af </a:t>
            </a:r>
            <a:r>
              <a:rPr lang="da-DK" sz="2400" dirty="0" err="1">
                <a:ea typeface="Calibri"/>
                <a:cs typeface="Calibri"/>
              </a:rPr>
              <a:t>Egevej</a:t>
            </a:r>
            <a:endParaRPr lang="da-DK" sz="2400" dirty="0">
              <a:ea typeface="Calibri"/>
              <a:cs typeface="Calibri"/>
            </a:endParaRPr>
          </a:p>
          <a:p>
            <a:pPr lvl="1"/>
            <a:r>
              <a:rPr lang="da-DK" sz="2400" dirty="0">
                <a:ea typeface="Calibri"/>
                <a:cs typeface="Calibri"/>
              </a:rPr>
              <a:t>Tjørnevej</a:t>
            </a:r>
          </a:p>
          <a:p>
            <a:pPr lvl="1"/>
            <a:r>
              <a:rPr lang="da-DK" sz="2400" dirty="0">
                <a:ea typeface="Calibri"/>
                <a:cs typeface="Calibri"/>
              </a:rPr>
              <a:t>Valnødvej</a:t>
            </a:r>
          </a:p>
          <a:p>
            <a:pPr lvl="1"/>
            <a:r>
              <a:rPr lang="da-DK" sz="2400" dirty="0">
                <a:ea typeface="Calibri"/>
                <a:cs typeface="Calibri"/>
              </a:rPr>
              <a:t>Granvej</a:t>
            </a:r>
          </a:p>
          <a:p>
            <a:pPr lvl="1"/>
            <a:r>
              <a:rPr lang="da-DK" sz="2400" dirty="0">
                <a:ea typeface="Calibri"/>
                <a:cs typeface="Calibri"/>
              </a:rPr>
              <a:t>Akacievænget</a:t>
            </a:r>
          </a:p>
          <a:p>
            <a:endParaRPr lang="da-DK" altLang="da-DK" sz="2400" dirty="0"/>
          </a:p>
        </p:txBody>
      </p:sp>
    </p:spTree>
    <p:extLst>
      <p:ext uri="{BB962C8B-B14F-4D97-AF65-F5344CB8AC3E}">
        <p14:creationId xmlns:p14="http://schemas.microsoft.com/office/powerpoint/2010/main" val="322230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76136-CEBA-067F-8BA4-25394ECACC8A}"/>
              </a:ext>
            </a:extLst>
          </p:cNvPr>
          <p:cNvSpPr>
            <a:spLocks noGrp="1"/>
          </p:cNvSpPr>
          <p:nvPr>
            <p:ph type="title"/>
          </p:nvPr>
        </p:nvSpPr>
        <p:spPr/>
        <p:txBody>
          <a:bodyPr/>
          <a:lstStyle/>
          <a:p>
            <a:r>
              <a:rPr lang="da-DK" sz="3600" b="1" u="none" dirty="0"/>
              <a:t>Beretning</a:t>
            </a:r>
          </a:p>
        </p:txBody>
      </p:sp>
      <p:sp>
        <p:nvSpPr>
          <p:cNvPr id="3" name="Pladsholder til indhold 2">
            <a:extLst>
              <a:ext uri="{FF2B5EF4-FFF2-40B4-BE49-F238E27FC236}">
                <a16:creationId xmlns:a16="http://schemas.microsoft.com/office/drawing/2014/main" id="{EC8CA99D-9823-A566-636E-87E01247D8F5}"/>
              </a:ext>
            </a:extLst>
          </p:cNvPr>
          <p:cNvSpPr>
            <a:spLocks noGrp="1"/>
          </p:cNvSpPr>
          <p:nvPr>
            <p:ph idx="1"/>
          </p:nvPr>
        </p:nvSpPr>
        <p:spPr/>
        <p:txBody>
          <a:bodyPr/>
          <a:lstStyle/>
          <a:p>
            <a:pPr marL="0" indent="0">
              <a:buNone/>
            </a:pPr>
            <a:r>
              <a:rPr lang="da-DK" sz="2400" u="sng" dirty="0"/>
              <a:t>Udvidelser 2024:</a:t>
            </a:r>
          </a:p>
          <a:p>
            <a:endParaRPr lang="da-DK" sz="2400" u="sng" dirty="0"/>
          </a:p>
          <a:p>
            <a:pPr lvl="1"/>
            <a:r>
              <a:rPr lang="da-DK" sz="2000" dirty="0"/>
              <a:t>Ellegårdsvej</a:t>
            </a:r>
          </a:p>
          <a:p>
            <a:pPr lvl="1"/>
            <a:r>
              <a:rPr lang="da-DK" sz="2000" dirty="0"/>
              <a:t>Elverhøjvej</a:t>
            </a:r>
          </a:p>
          <a:p>
            <a:pPr lvl="1"/>
            <a:r>
              <a:rPr lang="da-DK" sz="2000" dirty="0" err="1"/>
              <a:t>Troldehøjvej</a:t>
            </a:r>
            <a:endParaRPr lang="da-DK" sz="2000" dirty="0"/>
          </a:p>
          <a:p>
            <a:pPr lvl="1"/>
            <a:r>
              <a:rPr lang="da-DK" sz="2000" dirty="0"/>
              <a:t>Kalkerupvej</a:t>
            </a:r>
          </a:p>
          <a:p>
            <a:pPr lvl="1"/>
            <a:endParaRPr lang="da-DK" sz="2000" dirty="0"/>
          </a:p>
          <a:p>
            <a:r>
              <a:rPr lang="da-DK" sz="2400" dirty="0"/>
              <a:t>Det svare til 107 tilmeldinger.</a:t>
            </a:r>
            <a:endParaRPr lang="da-DK" sz="2400" i="1" dirty="0"/>
          </a:p>
        </p:txBody>
      </p:sp>
    </p:spTree>
    <p:extLst>
      <p:ext uri="{BB962C8B-B14F-4D97-AF65-F5344CB8AC3E}">
        <p14:creationId xmlns:p14="http://schemas.microsoft.com/office/powerpoint/2010/main" val="228798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a city&#10;&#10;Description automatically generated">
            <a:extLst>
              <a:ext uri="{FF2B5EF4-FFF2-40B4-BE49-F238E27FC236}">
                <a16:creationId xmlns:a16="http://schemas.microsoft.com/office/drawing/2014/main" id="{9501CDD5-64E3-62CA-2F8A-CD25CAB0A1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439"/>
          <a:stretch/>
        </p:blipFill>
        <p:spPr>
          <a:xfrm>
            <a:off x="0" y="419050"/>
            <a:ext cx="9143778" cy="5680091"/>
          </a:xfrm>
          <a:noFill/>
        </p:spPr>
      </p:pic>
      <p:sp>
        <p:nvSpPr>
          <p:cNvPr id="2" name="Titel 1">
            <a:extLst>
              <a:ext uri="{FF2B5EF4-FFF2-40B4-BE49-F238E27FC236}">
                <a16:creationId xmlns:a16="http://schemas.microsoft.com/office/drawing/2014/main" id="{1FAFD030-1CB6-7711-39DC-80FE3B517149}"/>
              </a:ext>
            </a:extLst>
          </p:cNvPr>
          <p:cNvSpPr>
            <a:spLocks noGrp="1"/>
          </p:cNvSpPr>
          <p:nvPr>
            <p:ph type="title"/>
          </p:nvPr>
        </p:nvSpPr>
        <p:spPr>
          <a:xfrm>
            <a:off x="457089" y="0"/>
            <a:ext cx="8229600" cy="1143000"/>
          </a:xfrm>
        </p:spPr>
        <p:txBody>
          <a:bodyPr/>
          <a:lstStyle/>
          <a:p>
            <a:r>
              <a:rPr lang="da-DK" sz="3600" b="1" u="none" dirty="0"/>
              <a:t>Strategiplan</a:t>
            </a:r>
          </a:p>
        </p:txBody>
      </p:sp>
    </p:spTree>
    <p:extLst>
      <p:ext uri="{BB962C8B-B14F-4D97-AF65-F5344CB8AC3E}">
        <p14:creationId xmlns:p14="http://schemas.microsoft.com/office/powerpoint/2010/main" val="4079742610"/>
      </p:ext>
    </p:extLst>
  </p:cSld>
  <p:clrMapOvr>
    <a:masterClrMapping/>
  </p:clrMapOvr>
</p:sld>
</file>

<file path=ppt/theme/theme1.xml><?xml version="1.0" encoding="utf-8"?>
<a:theme xmlns:a="http://schemas.openxmlformats.org/drawingml/2006/main" name="5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731</Words>
  <Application>Microsoft Office PowerPoint</Application>
  <PresentationFormat>On-screen Show (4:3)</PresentationFormat>
  <Paragraphs>79</Paragraphs>
  <Slides>15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Arial Black</vt:lpstr>
      <vt:lpstr>Calibri</vt:lpstr>
      <vt:lpstr>5_Kontortema</vt:lpstr>
      <vt:lpstr>6_Kontortema</vt:lpstr>
      <vt:lpstr>PowerPoint Presentation</vt:lpstr>
      <vt:lpstr>Beretning</vt:lpstr>
      <vt:lpstr>Beretning</vt:lpstr>
      <vt:lpstr>Beretning</vt:lpstr>
      <vt:lpstr>Beretning Historisk prisudvikling</vt:lpstr>
      <vt:lpstr>Beretning</vt:lpstr>
      <vt:lpstr>Beretning</vt:lpstr>
      <vt:lpstr>Beretning</vt:lpstr>
      <vt:lpstr>Strategiplan</vt:lpstr>
      <vt:lpstr>EKSEMPEL: Slagslundefjernvarme</vt:lpstr>
      <vt:lpstr> En ny akkumuleringstank, elkedel og varmepumpe, hvorfor? </vt:lpstr>
      <vt:lpstr>Varighedskurver</vt:lpstr>
      <vt:lpstr>Beretning </vt:lpstr>
      <vt:lpstr>Beretning</vt:lpstr>
      <vt:lpstr>PowerPoint Presentation</vt:lpstr>
    </vt:vector>
  </TitlesOfParts>
  <Company>Ardagh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madelm</dc:creator>
  <cp:lastModifiedBy>Jakob Frydkjær</cp:lastModifiedBy>
  <cp:revision>328</cp:revision>
  <dcterms:created xsi:type="dcterms:W3CDTF">2015-09-02T07:51:27Z</dcterms:created>
  <dcterms:modified xsi:type="dcterms:W3CDTF">2024-05-28T05:01:01Z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d9a29f-7d17-4193-85e4-1bef0fc2e901_Enabled">
    <vt:lpwstr>true</vt:lpwstr>
  </property>
  <property fmtid="{D5CDD505-2E9C-101B-9397-08002B2CF9AE}" pid="3" name="MSIP_Label_b8d9a29f-7d17-4193-85e4-1bef0fc2e901_SetDate">
    <vt:lpwstr>2024-04-29T05:32:57Z</vt:lpwstr>
  </property>
  <property fmtid="{D5CDD505-2E9C-101B-9397-08002B2CF9AE}" pid="4" name="MSIP_Label_b8d9a29f-7d17-4193-85e4-1bef0fc2e901_Method">
    <vt:lpwstr>Standard</vt:lpwstr>
  </property>
  <property fmtid="{D5CDD505-2E9C-101B-9397-08002B2CF9AE}" pid="5" name="MSIP_Label_b8d9a29f-7d17-4193-85e4-1bef0fc2e901_Name">
    <vt:lpwstr>b8d9a29f-7d17-4193-85e4-1bef0fc2e901</vt:lpwstr>
  </property>
  <property fmtid="{D5CDD505-2E9C-101B-9397-08002B2CF9AE}" pid="6" name="MSIP_Label_b8d9a29f-7d17-4193-85e4-1bef0fc2e901_SiteId">
    <vt:lpwstr>100b3c99-f3e2-4da0-9c8a-b9d345742c36</vt:lpwstr>
  </property>
  <property fmtid="{D5CDD505-2E9C-101B-9397-08002B2CF9AE}" pid="7" name="MSIP_Label_b8d9a29f-7d17-4193-85e4-1bef0fc2e901_ActionId">
    <vt:lpwstr>f78544a3-d9ed-42b9-85d8-92d1fa65bce1</vt:lpwstr>
  </property>
  <property fmtid="{D5CDD505-2E9C-101B-9397-08002B2CF9AE}" pid="8" name="MSIP_Label_b8d9a29f-7d17-4193-85e4-1bef0fc2e901_ContentBits">
    <vt:lpwstr>1</vt:lpwstr>
  </property>
  <property fmtid="{D5CDD505-2E9C-101B-9397-08002B2CF9AE}" pid="9" name="ClassificationContentMarkingHeaderLocations">
    <vt:lpwstr>5_Kontortema:3\6_Kontortema:3</vt:lpwstr>
  </property>
  <property fmtid="{D5CDD505-2E9C-101B-9397-08002B2CF9AE}" pid="10" name="ClassificationContentMarkingHeaderText">
    <vt:lpwstr>INTERNAL</vt:lpwstr>
  </property>
</Properties>
</file>