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4" r:id="rId2"/>
  </p:sldMasterIdLst>
  <p:notesMasterIdLst>
    <p:notesMasterId r:id="rId17"/>
  </p:notesMasterIdLst>
  <p:sldIdLst>
    <p:sldId id="269" r:id="rId3"/>
    <p:sldId id="280" r:id="rId4"/>
    <p:sldId id="295" r:id="rId5"/>
    <p:sldId id="294" r:id="rId6"/>
    <p:sldId id="296" r:id="rId7"/>
    <p:sldId id="272" r:id="rId8"/>
    <p:sldId id="276" r:id="rId9"/>
    <p:sldId id="268" r:id="rId10"/>
    <p:sldId id="285" r:id="rId11"/>
    <p:sldId id="298" r:id="rId12"/>
    <p:sldId id="299" r:id="rId13"/>
    <p:sldId id="292" r:id="rId14"/>
    <p:sldId id="297" r:id="rId15"/>
    <p:sldId id="286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71214-4BE3-430B-899B-E99572275DC5}" type="datetimeFigureOut">
              <a:rPr lang="da-DK" smtClean="0"/>
              <a:t>14-05-2023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3C872-092B-4C1A-9286-56ED2EE8FE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505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7BA827-476D-4D95-9D78-501416492F6D}" type="slidenum">
              <a:rPr lang="da-DK" altLang="da-DK">
                <a:solidFill>
                  <a:prstClr val="black"/>
                </a:solidFill>
              </a:rPr>
              <a:pPr eaLnBrk="1" hangingPunct="1"/>
              <a:t>1</a:t>
            </a:fld>
            <a:endParaRPr lang="da-DK" altLang="da-DK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>
                <a:solidFill>
                  <a:prstClr val="black"/>
                </a:solidFill>
              </a:rPr>
              <a:t>Nye brønde der gør at vi kan se og styre differenstrykket = hurtigere cirkulation = lavere varmetab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>
                <a:solidFill>
                  <a:prstClr val="black"/>
                </a:solidFill>
              </a:rPr>
              <a:t>Incitament afkøling</a:t>
            </a:r>
          </a:p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3C872-092B-4C1A-9286-56ED2EE8FEBD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922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3C872-092B-4C1A-9286-56ED2EE8FEBD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980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3DF1-B983-433B-9DF2-014C82E129BB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29F32-5338-4EE1-9DB1-B0FF0E172B82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1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3F07-AEB3-4F0E-9475-7E463DCCDB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4DF4-9CA0-4044-909B-3ECD5F3CD987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54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49ED-5EFE-4FFE-84C2-4215B90775CA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E8E6-ED8B-4B73-8E39-FB641B02F4D1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08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C48B-0E1D-4F36-A05B-8D6672F98E41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A8E05-BAF3-4FBA-B08A-46CA9B4286DE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4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B06E-12EF-4099-89CD-26B0D8FAF6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3AECF-60F0-47DF-8F9C-E0B58472EEB3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1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3DF1-B983-433B-9DF2-014C82E129BB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29F32-5338-4EE1-9DB1-B0FF0E172B82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009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3E08-A4BF-471D-8991-0B1F0B455DC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0D91-8CB2-44D1-BF4E-44964DB0DEC4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5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3F3F-0C20-40BC-9894-815E3D5B56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2FE4-96DF-4128-8C3B-AD116F420FA5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82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AC37A-5639-4110-AD9F-937FF542C6A9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1021-FE33-43EE-9DDB-4E32BBE8312F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8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197DB-C86F-4066-BC59-74CD36DBDC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C633-3187-4C26-9770-42ECCCD34ACB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94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559D8-60C2-4826-BCA7-EA24A184609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0D68-FF1E-45BC-857E-400E8E4BA20C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3E08-A4BF-471D-8991-0B1F0B455DC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0D91-8CB2-44D1-BF4E-44964DB0DEC4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20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EAE3D-DAD6-4921-9E19-BE1AC96918A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4293-B8D0-4631-9E3B-17A39F8A8CF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14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360B-5ACC-4A38-8486-F2B7D123F9DC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3385-FA0B-4D40-A096-57468065521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43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2CC0-3AFB-486F-9923-99500B56C9A4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FD94-6580-4455-8535-FE2A129208FD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55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3F07-AEB3-4F0E-9475-7E463DCCDB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4DF4-9CA0-4044-909B-3ECD5F3CD987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355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49ED-5EFE-4FFE-84C2-4215B90775CA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E8E6-ED8B-4B73-8E39-FB641B02F4D1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76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C48B-0E1D-4F36-A05B-8D6672F98E41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A8E05-BAF3-4FBA-B08A-46CA9B4286DE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57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B06E-12EF-4099-89CD-26B0D8FAF6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3AECF-60F0-47DF-8F9C-E0B58472EEB3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8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3F3F-0C20-40BC-9894-815E3D5B56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2FE4-96DF-4128-8C3B-AD116F420FA5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8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AC37A-5639-4110-AD9F-937FF542C6A9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1021-FE33-43EE-9DDB-4E32BBE8312F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55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197DB-C86F-4066-BC59-74CD36DBDC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C633-3187-4C26-9770-42ECCCD34ACB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1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559D8-60C2-4826-BCA7-EA24A184609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0D68-FF1E-45BC-857E-400E8E4BA20C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4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EAE3D-DAD6-4921-9E19-BE1AC96918A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4293-B8D0-4631-9E3B-17A39F8A8CF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360B-5ACC-4A38-8486-F2B7D123F9DC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3385-FA0B-4D40-A096-57468065521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0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2CC0-3AFB-486F-9923-99500B56C9A4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FD94-6580-4455-8535-FE2A129208FD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7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typografi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41BBC-6475-484B-A0EA-30C3AC00C093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137FBE-FCD9-401E-91FF-A657E15AB610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Billede 6" descr="bund.png"/>
          <p:cNvPicPr>
            <a:picLocks noChangeAspect="1"/>
          </p:cNvPicPr>
          <p:nvPr userDrawn="1"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881" b="38380"/>
          <a:stretch>
            <a:fillRect/>
          </a:stretch>
        </p:blipFill>
        <p:spPr bwMode="auto">
          <a:xfrm>
            <a:off x="0" y="5157192"/>
            <a:ext cx="91440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illede 7" descr="Fjernvarme logo 032 CV uden.jp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453188"/>
            <a:ext cx="4492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kstboks 8"/>
          <p:cNvSpPr txBox="1">
            <a:spLocks noChangeArrowheads="1"/>
          </p:cNvSpPr>
          <p:nvPr userDrawn="1"/>
        </p:nvSpPr>
        <p:spPr bwMode="auto">
          <a:xfrm>
            <a:off x="1042988" y="6407150"/>
            <a:ext cx="3240087" cy="261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100" b="1">
                <a:solidFill>
                  <a:prstClr val="black"/>
                </a:solidFill>
              </a:rPr>
              <a:t>Fensmark Fjernvarme A.m.b.a</a:t>
            </a:r>
            <a:r>
              <a:rPr lang="da-DK" sz="110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885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 kern="1200">
          <a:solidFill>
            <a:srgbClr val="31859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typografi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41BBC-6475-484B-A0EA-30C3AC00C093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137FBE-FCD9-401E-91FF-A657E15AB610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Billede 6" descr="bund.png"/>
          <p:cNvPicPr>
            <a:picLocks noChangeAspect="1"/>
          </p:cNvPicPr>
          <p:nvPr userDrawn="1"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881" b="38380"/>
          <a:stretch>
            <a:fillRect/>
          </a:stretch>
        </p:blipFill>
        <p:spPr bwMode="auto">
          <a:xfrm>
            <a:off x="0" y="5157192"/>
            <a:ext cx="91440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illede 7" descr="Fjernvarme logo 032 CV uden.jp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453188"/>
            <a:ext cx="4492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kstboks 8"/>
          <p:cNvSpPr txBox="1">
            <a:spLocks noChangeArrowheads="1"/>
          </p:cNvSpPr>
          <p:nvPr userDrawn="1"/>
        </p:nvSpPr>
        <p:spPr bwMode="auto">
          <a:xfrm>
            <a:off x="1042988" y="6407150"/>
            <a:ext cx="3240087" cy="261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100" b="1">
                <a:solidFill>
                  <a:prstClr val="black"/>
                </a:solidFill>
              </a:rPr>
              <a:t>Fensmark Fjernvarme A.m.b.a</a:t>
            </a:r>
            <a:r>
              <a:rPr lang="da-DK" sz="110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75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 kern="1200">
          <a:solidFill>
            <a:srgbClr val="31859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fensmark+fjernvarmev%C3%A6rk+a.m.b.a&amp;source=images&amp;cd=&amp;cad=rja&amp;docid=yETlNarmjWUL8M&amp;tbnid=LJQyHgko5DzynM:&amp;ved=&amp;url=http://www.fensmark.net/tvVandVarme/TvVandVarme.htm&amp;ei=QUpoUdrvDMPBtQbi1YHADw&amp;bvm=bv.45175338,d.Yms&amp;psig=AFQjCNFc1yDYZBQhfWZv4CeZFvSExORG7w&amp;ust=136587564964607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9388" y="3716338"/>
            <a:ext cx="8856662" cy="165687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da-DK" sz="2800" b="1" dirty="0"/>
              <a:t>Velkommen til</a:t>
            </a:r>
          </a:p>
          <a:p>
            <a:pPr>
              <a:defRPr/>
            </a:pPr>
            <a:r>
              <a:rPr lang="da-DK" sz="2800" b="1" dirty="0"/>
              <a:t>Generalforsamling i Fensmark Fjernvarmeværk </a:t>
            </a:r>
            <a:endParaRPr lang="da-DK" sz="2800" b="1" dirty="0">
              <a:cs typeface="Calibri"/>
            </a:endParaRPr>
          </a:p>
          <a:p>
            <a:pPr>
              <a:defRPr/>
            </a:pPr>
            <a:r>
              <a:rPr lang="da-DK" sz="2800" b="1" dirty="0"/>
              <a:t>Tirsdag d. 16.05.2023</a:t>
            </a:r>
            <a:endParaRPr lang="da-DK" sz="2800" b="1" dirty="0">
              <a:cs typeface="Calibri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467544" y="5387593"/>
            <a:ext cx="839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2400" dirty="0">
                <a:latin typeface="Calibri"/>
                <a:cs typeface="+mn-cs"/>
              </a:rPr>
              <a:t>Formandens beretning for regnskabsåret 01.01.2022 - 31.12.2022</a:t>
            </a:r>
            <a:endParaRPr lang="da-DK" sz="2400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2052" name="Picture 6" descr="http://www.fensmark.net/Billeder/glasvaerket2%20copy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213"/>
            <a:ext cx="91440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980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76136-CEBA-067F-8BA4-25394ECAC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C8CA99D-9823-A566-636E-87E01247D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u="sng" dirty="0"/>
              <a:t>Strategiplan/udvidelser 2024</a:t>
            </a:r>
          </a:p>
          <a:p>
            <a:endParaRPr lang="da-DK" sz="2400" u="sng" dirty="0"/>
          </a:p>
          <a:p>
            <a:r>
              <a:rPr lang="da-DK" sz="2400" dirty="0"/>
              <a:t>Gaskonverteringsprojekt 2024</a:t>
            </a:r>
          </a:p>
          <a:p>
            <a:pPr lvl="1"/>
            <a:r>
              <a:rPr lang="da-DK" sz="2000" dirty="0"/>
              <a:t>Ellegårdsvej</a:t>
            </a:r>
          </a:p>
          <a:p>
            <a:pPr lvl="1"/>
            <a:r>
              <a:rPr lang="da-DK" sz="2000" dirty="0"/>
              <a:t>Elverhøjvej</a:t>
            </a:r>
          </a:p>
          <a:p>
            <a:pPr lvl="1"/>
            <a:r>
              <a:rPr lang="da-DK" sz="2000" dirty="0"/>
              <a:t>Bækgårdsvej</a:t>
            </a:r>
          </a:p>
          <a:p>
            <a:pPr lvl="1"/>
            <a:r>
              <a:rPr lang="da-DK" sz="2000" dirty="0" err="1"/>
              <a:t>Troldehøjvej</a:t>
            </a:r>
            <a:endParaRPr lang="da-DK" sz="2000" dirty="0"/>
          </a:p>
          <a:p>
            <a:pPr lvl="1"/>
            <a:r>
              <a:rPr lang="da-DK" sz="2000" dirty="0"/>
              <a:t>Kalkerupvej</a:t>
            </a:r>
          </a:p>
          <a:p>
            <a:pPr lvl="1"/>
            <a:r>
              <a:rPr lang="da-DK" sz="2000" dirty="0" err="1"/>
              <a:t>Dragehøjvej</a:t>
            </a:r>
            <a:endParaRPr lang="da-DK" sz="2000" dirty="0"/>
          </a:p>
          <a:p>
            <a:pPr lvl="1"/>
            <a:r>
              <a:rPr lang="da-DK" sz="2000" dirty="0" err="1"/>
              <a:t>Ca</a:t>
            </a:r>
            <a:r>
              <a:rPr lang="da-DK" sz="2000" dirty="0"/>
              <a:t> 180 tilslutninger</a:t>
            </a:r>
          </a:p>
        </p:txBody>
      </p:sp>
    </p:spTree>
    <p:extLst>
      <p:ext uri="{BB962C8B-B14F-4D97-AF65-F5344CB8AC3E}">
        <p14:creationId xmlns:p14="http://schemas.microsoft.com/office/powerpoint/2010/main" val="2287983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6F993-661A-489E-AE68-F6100A766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1C84D8B-38BC-44B7-F0B1-CF9249A51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da-DK" sz="2400" u="sng" dirty="0"/>
              <a:t>Strategiplan/udvidelser 2024</a:t>
            </a:r>
          </a:p>
          <a:p>
            <a:endParaRPr lang="da-DK" dirty="0"/>
          </a:p>
          <a:p>
            <a:r>
              <a:rPr lang="da-DK" sz="2400" dirty="0"/>
              <a:t>Kastanjelunden forventes opstartet medio 2024, og i den forbindelse skal vi udlægge en fjernvarmeledning til udstykningen.</a:t>
            </a:r>
          </a:p>
          <a:p>
            <a:r>
              <a:rPr lang="da-DK" sz="2400" dirty="0"/>
              <a:t>Ny undersøgelse af forsyning til mestervejene med elkedel eller varmepumpe som alternativ til en dyr ledning fra varmeværket.</a:t>
            </a:r>
          </a:p>
          <a:p>
            <a:r>
              <a:rPr lang="da-DK" sz="2400" dirty="0"/>
              <a:t>Undersøgelse af elkedel på fjernvarmeværket som skal producere varme på de tider af døgnet hvor elpriserne er lave.</a:t>
            </a:r>
          </a:p>
        </p:txBody>
      </p:sp>
    </p:spTree>
    <p:extLst>
      <p:ext uri="{BB962C8B-B14F-4D97-AF65-F5344CB8AC3E}">
        <p14:creationId xmlns:p14="http://schemas.microsoft.com/office/powerpoint/2010/main" val="4079742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E214-ADF4-23BB-B7DB-1C3AB0313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u="none" dirty="0">
                <a:ea typeface="+mj-lt"/>
                <a:cs typeface="+mj-lt"/>
              </a:rPr>
              <a:t>Beretning</a:t>
            </a:r>
            <a:endParaRPr lang="en-US" sz="3200" u="none">
              <a:ea typeface="+mj-lt"/>
              <a:cs typeface="+mj-lt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5CCB1-3A84-3C40-25F8-84DE94BD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0419"/>
            <a:ext cx="8229600" cy="4715744"/>
          </a:xfrm>
        </p:spPr>
        <p:txBody>
          <a:bodyPr/>
          <a:lstStyle/>
          <a:p>
            <a:r>
              <a:rPr lang="en-US" sz="2400" dirty="0" err="1">
                <a:ea typeface="Calibri"/>
                <a:cs typeface="Calibri"/>
              </a:rPr>
              <a:t>Personale</a:t>
            </a:r>
            <a:endParaRPr lang="en-US" sz="2400" dirty="0">
              <a:ea typeface="Calibri"/>
              <a:cs typeface="Calibri"/>
            </a:endParaRPr>
          </a:p>
          <a:p>
            <a:endParaRPr lang="en-US" sz="2400" dirty="0">
              <a:ea typeface="Calibri"/>
              <a:cs typeface="Calibri"/>
            </a:endParaRPr>
          </a:p>
          <a:p>
            <a:r>
              <a:rPr lang="en-US" sz="2400" dirty="0">
                <a:ea typeface="Calibri"/>
                <a:cs typeface="Calibri"/>
              </a:rPr>
              <a:t>Som </a:t>
            </a:r>
            <a:r>
              <a:rPr lang="en-US" sz="2400" dirty="0" err="1">
                <a:ea typeface="Calibri"/>
                <a:cs typeface="Calibri"/>
              </a:rPr>
              <a:t>følge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af</a:t>
            </a:r>
            <a:r>
              <a:rPr lang="en-US" sz="2400" dirty="0">
                <a:ea typeface="Calibri"/>
                <a:cs typeface="Calibri"/>
              </a:rPr>
              <a:t> de </a:t>
            </a:r>
            <a:r>
              <a:rPr lang="en-US" sz="2400" dirty="0" err="1">
                <a:ea typeface="Calibri"/>
                <a:cs typeface="Calibri"/>
              </a:rPr>
              <a:t>pågående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og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kommende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udvidelser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af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vores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fjernvarmenet</a:t>
            </a:r>
            <a:r>
              <a:rPr lang="en-US" sz="2400" dirty="0">
                <a:ea typeface="Calibri"/>
                <a:cs typeface="Calibri"/>
              </a:rPr>
              <a:t>, mange nye </a:t>
            </a:r>
            <a:r>
              <a:rPr lang="en-US" sz="2400" dirty="0" err="1">
                <a:ea typeface="Calibri"/>
                <a:cs typeface="Calibri"/>
              </a:rPr>
              <a:t>kunder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og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dermed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flere</a:t>
            </a:r>
            <a:r>
              <a:rPr lang="en-US" sz="2400" dirty="0">
                <a:ea typeface="Calibri"/>
                <a:cs typeface="Calibri"/>
              </a:rPr>
              <a:t> administrative </a:t>
            </a:r>
            <a:r>
              <a:rPr lang="en-US" sz="2400" dirty="0" err="1">
                <a:ea typeface="Calibri"/>
                <a:cs typeface="Calibri"/>
              </a:rPr>
              <a:t>opgaver</a:t>
            </a:r>
            <a:r>
              <a:rPr lang="en-US" sz="2400" dirty="0">
                <a:ea typeface="Calibri"/>
                <a:cs typeface="Calibri"/>
              </a:rPr>
              <a:t>, </a:t>
            </a:r>
            <a:r>
              <a:rPr lang="en-US" sz="2400" dirty="0" err="1">
                <a:ea typeface="Calibri"/>
                <a:cs typeface="Calibri"/>
              </a:rPr>
              <a:t>så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har</a:t>
            </a:r>
            <a:r>
              <a:rPr lang="en-US" sz="2400" dirty="0">
                <a:ea typeface="Calibri"/>
                <a:cs typeface="Calibri"/>
              </a:rPr>
              <a:t> vi </a:t>
            </a:r>
            <a:r>
              <a:rPr lang="en-US" sz="2400" dirty="0" err="1">
                <a:ea typeface="Calibri"/>
                <a:cs typeface="Calibri"/>
              </a:rPr>
              <a:t>ansat</a:t>
            </a:r>
            <a:r>
              <a:rPr lang="en-US" sz="2400" dirty="0">
                <a:ea typeface="Calibri"/>
                <a:cs typeface="Calibri"/>
              </a:rPr>
              <a:t> Camilla Sidsel Olsen </a:t>
            </a:r>
            <a:r>
              <a:rPr lang="en-US" sz="2400" dirty="0" err="1">
                <a:ea typeface="Calibri"/>
                <a:cs typeface="Calibri"/>
              </a:rPr>
              <a:t>som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ny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kontormedarbejder</a:t>
            </a:r>
            <a:r>
              <a:rPr lang="en-US" sz="2400" dirty="0">
                <a:ea typeface="Calibri"/>
                <a:cs typeface="Calibri"/>
              </a:rPr>
              <a:t> for at </a:t>
            </a:r>
            <a:r>
              <a:rPr lang="en-US" sz="2400" dirty="0" err="1">
                <a:ea typeface="Calibri"/>
                <a:cs typeface="Calibri"/>
              </a:rPr>
              <a:t>klare</a:t>
            </a:r>
            <a:r>
              <a:rPr lang="en-US" sz="2400" dirty="0">
                <a:ea typeface="Calibri"/>
                <a:cs typeface="Calibri"/>
              </a:rPr>
              <a:t> det </a:t>
            </a:r>
            <a:r>
              <a:rPr lang="en-US" sz="2400" dirty="0" err="1">
                <a:ea typeface="Calibri"/>
                <a:cs typeface="Calibri"/>
              </a:rPr>
              <a:t>stigende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arbejdspres</a:t>
            </a:r>
            <a:r>
              <a:rPr lang="en-US" sz="2400" dirty="0">
                <a:ea typeface="Calibri"/>
                <a:cs typeface="Calibri"/>
              </a:rPr>
              <a:t>. Birgitte </a:t>
            </a:r>
            <a:r>
              <a:rPr lang="en-US" sz="2400" dirty="0" err="1">
                <a:ea typeface="Calibri"/>
                <a:cs typeface="Calibri"/>
              </a:rPr>
              <a:t>og</a:t>
            </a:r>
            <a:r>
              <a:rPr lang="en-US" sz="2400" dirty="0">
                <a:ea typeface="Calibri"/>
                <a:cs typeface="Calibri"/>
              </a:rPr>
              <a:t> Camilla </a:t>
            </a:r>
            <a:r>
              <a:rPr lang="en-US" sz="2400" dirty="0" err="1">
                <a:ea typeface="Calibri"/>
                <a:cs typeface="Calibri"/>
              </a:rPr>
              <a:t>vil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fremover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udgøre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vore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faste</a:t>
            </a:r>
            <a:r>
              <a:rPr lang="en-US" sz="2400" dirty="0">
                <a:ea typeface="Calibri"/>
                <a:cs typeface="Calibri"/>
              </a:rPr>
              <a:t> stab </a:t>
            </a:r>
            <a:r>
              <a:rPr lang="en-US" sz="2400" dirty="0" err="1">
                <a:ea typeface="Calibri"/>
                <a:cs typeface="Calibri"/>
              </a:rPr>
              <a:t>på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kontoret</a:t>
            </a:r>
            <a:r>
              <a:rPr lang="en-US" sz="2400" dirty="0">
                <a:ea typeface="Calibri"/>
                <a:cs typeface="Calibri"/>
              </a:rPr>
              <a:t>.</a:t>
            </a:r>
          </a:p>
          <a:p>
            <a:r>
              <a:rPr lang="en-US" sz="2400" dirty="0">
                <a:ea typeface="Calibri"/>
                <a:cs typeface="Calibri"/>
              </a:rPr>
              <a:t>Vores </a:t>
            </a:r>
            <a:r>
              <a:rPr lang="en-US" sz="2400" dirty="0" err="1">
                <a:ea typeface="Calibri"/>
                <a:cs typeface="Calibri"/>
              </a:rPr>
              <a:t>Driftchef</a:t>
            </a:r>
            <a:r>
              <a:rPr lang="en-US" sz="2400" dirty="0">
                <a:ea typeface="Calibri"/>
                <a:cs typeface="Calibri"/>
              </a:rPr>
              <a:t> – Mikael – </a:t>
            </a:r>
            <a:r>
              <a:rPr lang="en-US" sz="2400" dirty="0" err="1">
                <a:ea typeface="Calibri"/>
                <a:cs typeface="Calibri"/>
              </a:rPr>
              <a:t>har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valgt</a:t>
            </a:r>
            <a:r>
              <a:rPr lang="en-US" sz="2400" dirty="0">
                <a:ea typeface="Calibri"/>
                <a:cs typeface="Calibri"/>
              </a:rPr>
              <a:t> at </a:t>
            </a:r>
            <a:r>
              <a:rPr lang="en-US" sz="2400" dirty="0" err="1">
                <a:ea typeface="Calibri"/>
                <a:cs typeface="Calibri"/>
              </a:rPr>
              <a:t>søge</a:t>
            </a:r>
            <a:r>
              <a:rPr lang="en-US" sz="2400" dirty="0">
                <a:ea typeface="Calibri"/>
                <a:cs typeface="Calibri"/>
              </a:rPr>
              <a:t> nye </a:t>
            </a:r>
            <a:r>
              <a:rPr lang="en-US" sz="2400" dirty="0" err="1">
                <a:ea typeface="Calibri"/>
                <a:cs typeface="Calibri"/>
              </a:rPr>
              <a:t>udfordringer</a:t>
            </a:r>
            <a:r>
              <a:rPr lang="en-US" sz="2400" dirty="0">
                <a:ea typeface="Calibri"/>
                <a:cs typeface="Calibri"/>
              </a:rPr>
              <a:t>, </a:t>
            </a:r>
            <a:r>
              <a:rPr lang="en-US" sz="2400" dirty="0" err="1">
                <a:ea typeface="Calibri"/>
                <a:cs typeface="Calibri"/>
              </a:rPr>
              <a:t>og</a:t>
            </a:r>
            <a:r>
              <a:rPr lang="en-US" sz="2400" dirty="0">
                <a:ea typeface="Calibri"/>
                <a:cs typeface="Calibri"/>
              </a:rPr>
              <a:t> i den </a:t>
            </a:r>
            <a:r>
              <a:rPr lang="en-US" sz="2400" dirty="0" err="1">
                <a:ea typeface="Calibri"/>
                <a:cs typeface="Calibri"/>
              </a:rPr>
              <a:t>forbindelse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har</a:t>
            </a:r>
            <a:r>
              <a:rPr lang="en-US" sz="2400" dirty="0">
                <a:ea typeface="Calibri"/>
                <a:cs typeface="Calibri"/>
              </a:rPr>
              <a:t> vi </a:t>
            </a:r>
            <a:r>
              <a:rPr lang="en-US" sz="2400" dirty="0" err="1">
                <a:ea typeface="Calibri"/>
                <a:cs typeface="Calibri"/>
              </a:rPr>
              <a:t>forfremmet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vores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Driftassistent</a:t>
            </a:r>
            <a:r>
              <a:rPr lang="en-US" sz="2400" dirty="0">
                <a:ea typeface="Calibri"/>
                <a:cs typeface="Calibri"/>
              </a:rPr>
              <a:t> – Jacob – </a:t>
            </a:r>
            <a:r>
              <a:rPr lang="en-US" sz="2400" dirty="0" err="1">
                <a:ea typeface="Calibri"/>
                <a:cs typeface="Calibri"/>
              </a:rPr>
              <a:t>til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ny</a:t>
            </a:r>
            <a:r>
              <a:rPr lang="en-US" sz="2400" dirty="0">
                <a:ea typeface="Calibri"/>
                <a:cs typeface="Calibri"/>
              </a:rPr>
              <a:t> </a:t>
            </a:r>
            <a:r>
              <a:rPr lang="en-US" sz="2400" dirty="0" err="1">
                <a:ea typeface="Calibri"/>
                <a:cs typeface="Calibri"/>
              </a:rPr>
              <a:t>Driftchef</a:t>
            </a:r>
            <a:r>
              <a:rPr lang="en-US" sz="2400" dirty="0"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181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0CB3C-0028-6717-0565-A4DB5D5B9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dirty="0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C15F69C-AE43-1D6F-257A-42658B2A2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9406"/>
            <a:ext cx="8229600" cy="4776757"/>
          </a:xfrm>
        </p:spPr>
        <p:txBody>
          <a:bodyPr/>
          <a:lstStyle/>
          <a:p>
            <a:r>
              <a:rPr lang="da-DK" sz="2400" dirty="0"/>
              <a:t>Personale</a:t>
            </a:r>
          </a:p>
          <a:p>
            <a:endParaRPr lang="da-DK" sz="2400" dirty="0"/>
          </a:p>
          <a:p>
            <a:r>
              <a:rPr lang="da-DK" sz="2400" dirty="0"/>
              <a:t>I samme ombæring har vi ansat Thomas Grønholm som ny </a:t>
            </a:r>
            <a:r>
              <a:rPr lang="da-DK" sz="2400" dirty="0" err="1"/>
              <a:t>Driftassistent</a:t>
            </a:r>
            <a:r>
              <a:rPr lang="da-DK" sz="2400" dirty="0"/>
              <a:t>. Thomas har 25 års erfaring fra fjernvarmebranchen</a:t>
            </a:r>
          </a:p>
          <a:p>
            <a:r>
              <a:rPr lang="da-DK" sz="2400" dirty="0"/>
              <a:t>Vi glæder os til samarbejdet med Camilla og Thomas.</a:t>
            </a:r>
          </a:p>
          <a:p>
            <a:r>
              <a:rPr lang="da-DK" sz="2400" dirty="0"/>
              <a:t>Samtidig vil jeg gerne benytte lejligheden til at takke Mikael for et fortrinligt samarbejde i mange år, og for det kæmpe store fodaftryk han har sat hos Fensmark Fjernvarme som </a:t>
            </a:r>
            <a:r>
              <a:rPr lang="da-DK" sz="2400" dirty="0" err="1"/>
              <a:t>Driftchef</a:t>
            </a:r>
            <a:r>
              <a:rPr lang="da-DK" sz="2400" dirty="0"/>
              <a:t>, og fra bestyrelse og medarbejdere ønsker vi Mikael al mulig held og lykke med de nye udfordringer der venter.</a:t>
            </a:r>
          </a:p>
        </p:txBody>
      </p:sp>
    </p:spTree>
    <p:extLst>
      <p:ext uri="{BB962C8B-B14F-4D97-AF65-F5344CB8AC3E}">
        <p14:creationId xmlns:p14="http://schemas.microsoft.com/office/powerpoint/2010/main" val="3782852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FC225-9241-4345-AEB4-994411BF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0E63202-DC5D-409E-B7F9-8E7390540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4400"/>
              <a:t>Tak for jeres opmærksomhed, </a:t>
            </a:r>
          </a:p>
          <a:p>
            <a:pPr marL="0" indent="0" algn="ctr">
              <a:buNone/>
            </a:pPr>
            <a:r>
              <a:rPr lang="da-DK" sz="4400"/>
              <a:t>og tak fordi i mødte op</a:t>
            </a:r>
          </a:p>
          <a:p>
            <a:pPr marL="0" indent="0" algn="ctr">
              <a:buNone/>
            </a:pPr>
            <a:endParaRPr lang="da-DK" sz="4400"/>
          </a:p>
          <a:p>
            <a:pPr marL="0" indent="0" algn="ctr">
              <a:buNone/>
            </a:pPr>
            <a:r>
              <a:rPr lang="da-DK" sz="4400"/>
              <a:t>Kom godt hjem</a:t>
            </a:r>
            <a:r>
              <a:rPr lang="da-DK" sz="4400">
                <a:sym typeface="Wingdings" panose="05000000000000000000" pitchFamily="2" charset="2"/>
              </a:rPr>
              <a:t></a:t>
            </a:r>
            <a:endParaRPr lang="da-DK" sz="4400"/>
          </a:p>
        </p:txBody>
      </p:sp>
    </p:spTree>
    <p:extLst>
      <p:ext uri="{BB962C8B-B14F-4D97-AF65-F5344CB8AC3E}">
        <p14:creationId xmlns:p14="http://schemas.microsoft.com/office/powerpoint/2010/main" val="196008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/>
              <a:t>Beretning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400" dirty="0">
                <a:cs typeface="Calibri"/>
              </a:rPr>
              <a:t>Resultatet for 2022 udviser en overdækning på kr. 106.000</a:t>
            </a:r>
          </a:p>
          <a:p>
            <a:pPr marL="0" indent="0">
              <a:buNone/>
            </a:pPr>
            <a:endParaRPr lang="da-DK" altLang="da-DK" sz="2400" dirty="0">
              <a:cs typeface="Calibri"/>
            </a:endParaRPr>
          </a:p>
          <a:p>
            <a:r>
              <a:rPr lang="da-DK" altLang="da-DK" sz="2400" dirty="0">
                <a:cs typeface="Calibri"/>
              </a:rPr>
              <a:t>I 2022 blev varmeprisen reguleret 2 gange. Første gang d 1/7 fra 500 kr. til 625 kr., og anden gang d 1/10 fra 625 kr. til 937,50 kr. Den gennemsnitlige varmepris har i 2022 været 658,70 kr.</a:t>
            </a:r>
          </a:p>
          <a:p>
            <a:r>
              <a:rPr lang="da-DK" altLang="da-DK" sz="2400" dirty="0">
                <a:ea typeface="Calibri"/>
                <a:cs typeface="Calibri"/>
              </a:rPr>
              <a:t>Prisstigningerne er foranlediget af de høje priser på naturgas og el i 2022.</a:t>
            </a:r>
          </a:p>
          <a:p>
            <a:r>
              <a:rPr lang="da-DK" altLang="da-DK" sz="2400" dirty="0">
                <a:ea typeface="Calibri"/>
                <a:cs typeface="Calibri"/>
              </a:rPr>
              <a:t>Den samlede varmepris for et standardhus på 130 kvm er steget fra 13.547 kr. i 2021 til 16.261 kr. i 2022</a:t>
            </a:r>
          </a:p>
        </p:txBody>
      </p:sp>
    </p:spTree>
    <p:extLst>
      <p:ext uri="{BB962C8B-B14F-4D97-AF65-F5344CB8AC3E}">
        <p14:creationId xmlns:p14="http://schemas.microsoft.com/office/powerpoint/2010/main" val="248745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B9018-173E-5F64-15BE-6E0F3750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/>
              <a:t>Beretning</a:t>
            </a:r>
            <a:br>
              <a:rPr lang="da-DK" sz="3600" u="none" dirty="0"/>
            </a:br>
            <a:r>
              <a:rPr lang="da-DK" sz="2800" u="none" dirty="0">
                <a:solidFill>
                  <a:schemeClr val="tx1"/>
                </a:solidFill>
              </a:rPr>
              <a:t>Historisk prisudvikling</a:t>
            </a:r>
            <a:endParaRPr lang="da-DK" sz="3600" u="none" dirty="0"/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033CA1BF-44F4-BD4D-761B-FA3FEB6ED6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0645" y="1883412"/>
            <a:ext cx="5602710" cy="385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1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57D9D-B1D5-DAEF-8CB9-87E707EF5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>
                <a:solidFill>
                  <a:schemeClr val="bg1">
                    <a:lumMod val="50000"/>
                  </a:schemeClr>
                </a:solidFill>
              </a:rPr>
              <a:t>Beretning</a:t>
            </a:r>
            <a:br>
              <a:rPr lang="da-DK" sz="3600" u="none" dirty="0">
                <a:solidFill>
                  <a:schemeClr val="tx1"/>
                </a:solidFill>
              </a:rPr>
            </a:br>
            <a:r>
              <a:rPr lang="da-DK" sz="2800" u="none" dirty="0">
                <a:solidFill>
                  <a:schemeClr val="tx1"/>
                </a:solidFill>
              </a:rPr>
              <a:t>Overskudsvarme </a:t>
            </a:r>
            <a:r>
              <a:rPr lang="da-DK" sz="2800" u="none" dirty="0" err="1">
                <a:solidFill>
                  <a:schemeClr val="tx1"/>
                </a:solidFill>
              </a:rPr>
              <a:t>vs</a:t>
            </a:r>
            <a:r>
              <a:rPr lang="da-DK" sz="2800" u="none" dirty="0">
                <a:solidFill>
                  <a:schemeClr val="tx1"/>
                </a:solidFill>
              </a:rPr>
              <a:t> gas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B245F63F-FE42-CCDE-5E83-81853CC1B6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5130" y="1600200"/>
            <a:ext cx="4944862" cy="423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07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AE8AB-C835-CFBC-F0BF-B122954C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16A212-DEDC-D20A-ADE4-C7A05FF8E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På grund af risiko for gasmangel samt de volatile priser på gas i 2022, så har vi valgt frem til og med Q1 2024 at producere på olie fremfor gas.</a:t>
            </a:r>
          </a:p>
          <a:p>
            <a:r>
              <a:rPr lang="da-DK" dirty="0"/>
              <a:t>Vi har låst olieprisen i hele perioden, og for 2023 vil det give os en besparelse på mellem 0,5-1,0 </a:t>
            </a:r>
            <a:r>
              <a:rPr lang="da-DK" dirty="0" err="1"/>
              <a:t>mio</a:t>
            </a:r>
            <a:r>
              <a:rPr lang="da-DK" dirty="0"/>
              <a:t> kr. i forhold til budget.</a:t>
            </a:r>
          </a:p>
        </p:txBody>
      </p:sp>
    </p:spTree>
    <p:extLst>
      <p:ext uri="{BB962C8B-B14F-4D97-AF65-F5344CB8AC3E}">
        <p14:creationId xmlns:p14="http://schemas.microsoft.com/office/powerpoint/2010/main" val="156765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 u="none" dirty="0"/>
              <a:t>Beretning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3150" y="1052736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da-DK" sz="2400" u="sng" dirty="0"/>
              <a:t>Overskudsvarme fra </a:t>
            </a:r>
            <a:r>
              <a:rPr lang="da-DK" sz="2400" u="sng" dirty="0" err="1"/>
              <a:t>Ardagh</a:t>
            </a:r>
            <a:endParaRPr lang="da-DK" sz="2400" u="sng" dirty="0">
              <a:ea typeface="Calibri"/>
              <a:cs typeface="Calibri"/>
            </a:endParaRPr>
          </a:p>
          <a:p>
            <a:endParaRPr lang="da-DK" sz="2400" dirty="0"/>
          </a:p>
          <a:p>
            <a:r>
              <a:rPr lang="da-DK" sz="2400" dirty="0"/>
              <a:t>I regnskabsåret har </a:t>
            </a:r>
            <a:r>
              <a:rPr lang="da-DK" sz="2400" dirty="0" err="1"/>
              <a:t>Ardagh</a:t>
            </a:r>
            <a:r>
              <a:rPr lang="da-DK" sz="2400" dirty="0"/>
              <a:t> leveret 21.002 MWh svarende til </a:t>
            </a:r>
            <a:r>
              <a:rPr lang="da-DK" sz="2400" dirty="0" err="1"/>
              <a:t>ca</a:t>
            </a:r>
            <a:r>
              <a:rPr lang="da-DK" sz="2400" dirty="0"/>
              <a:t> 81% af de samlede varmeleverancer. </a:t>
            </a:r>
            <a:endParaRPr lang="da-DK" sz="2400" dirty="0">
              <a:ea typeface="Calibri"/>
              <a:cs typeface="Calibri"/>
            </a:endParaRPr>
          </a:p>
          <a:p>
            <a:r>
              <a:rPr lang="da-DK" sz="2400" dirty="0">
                <a:cs typeface="Calibri"/>
              </a:rPr>
              <a:t>Der arbejdes på at høste mere overskudsvarme fra </a:t>
            </a:r>
            <a:r>
              <a:rPr lang="da-DK" sz="2400" dirty="0" err="1">
                <a:cs typeface="Calibri"/>
              </a:rPr>
              <a:t>Ardagh</a:t>
            </a:r>
            <a:r>
              <a:rPr lang="da-DK" sz="2400" dirty="0">
                <a:cs typeface="Calibri"/>
              </a:rPr>
              <a:t>, som skal bruges til nye områder de kommende år.</a:t>
            </a:r>
          </a:p>
          <a:p>
            <a:r>
              <a:rPr lang="da-DK" sz="2400" dirty="0">
                <a:ea typeface="Calibri"/>
                <a:cs typeface="Calibri"/>
              </a:rPr>
              <a:t>Prisen for overskudsvarmen er steget fra 267 kr./MWh til 335 kr./MWh hvilket er et prisloft der er fastsat af Energistyrelsen.</a:t>
            </a:r>
          </a:p>
          <a:p>
            <a:endParaRPr lang="da-DK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393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 u="none"/>
              <a:t>Beretning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5495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a-DK" altLang="da-DK" sz="2300" u="sng" dirty="0">
                <a:cs typeface="Calibri"/>
              </a:rPr>
              <a:t>Begivenheder i 2022</a:t>
            </a:r>
            <a:endParaRPr lang="da-DK" altLang="da-DK" sz="2300" dirty="0">
              <a:cs typeface="Calibri"/>
            </a:endParaRPr>
          </a:p>
          <a:p>
            <a:pPr marL="0" indent="0">
              <a:buNone/>
            </a:pPr>
            <a:endParaRPr lang="da-DK" altLang="da-DK" sz="2300" u="sng" dirty="0"/>
          </a:p>
          <a:p>
            <a:r>
              <a:rPr lang="da-DK" altLang="da-DK" sz="2400" dirty="0"/>
              <a:t>Totalt har vi solgt 18.741 MWh.</a:t>
            </a:r>
            <a:endParaRPr lang="da-DK" altLang="da-DK" sz="2400" dirty="0">
              <a:cs typeface="Calibri"/>
            </a:endParaRPr>
          </a:p>
          <a:p>
            <a:r>
              <a:rPr lang="da-DK" altLang="da-DK" sz="2400" dirty="0"/>
              <a:t>Af totalt 1.400 forbrugere har 550 forbrugere fået installeret en unit. Dette sikrer en bedre varmeudnyttelse hos forbrugerne, og en bedre driftsøkonomi for varmeværket.</a:t>
            </a:r>
            <a:endParaRPr lang="da-DK" altLang="da-DK" sz="2400" dirty="0">
              <a:cs typeface="Calibri"/>
            </a:endParaRPr>
          </a:p>
          <a:p>
            <a:endParaRPr lang="da-DK" altLang="da-DK" sz="23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216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 u="none"/>
              <a:t>Beretning</a:t>
            </a:r>
          </a:p>
        </p:txBody>
      </p:sp>
      <p:sp>
        <p:nvSpPr>
          <p:cNvPr id="3075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400" dirty="0"/>
              <a:t>I regnskabsåret er antallet af forbrugere steget med 200 til samlet 1400.</a:t>
            </a:r>
          </a:p>
          <a:p>
            <a:r>
              <a:rPr lang="da-DK" altLang="da-DK" sz="2400" dirty="0"/>
              <a:t>Tilslutningerne er sket på følgende veje:</a:t>
            </a:r>
          </a:p>
          <a:p>
            <a:pPr lvl="1"/>
            <a:r>
              <a:rPr lang="da-DK" altLang="da-DK" sz="1600" dirty="0" err="1"/>
              <a:t>Alfehøjvej</a:t>
            </a:r>
            <a:endParaRPr lang="da-DK" altLang="da-DK" sz="1600" dirty="0"/>
          </a:p>
          <a:p>
            <a:pPr lvl="1"/>
            <a:r>
              <a:rPr lang="da-DK" altLang="da-DK" sz="1600" dirty="0"/>
              <a:t>Kildeallé</a:t>
            </a:r>
          </a:p>
          <a:p>
            <a:pPr lvl="1"/>
            <a:r>
              <a:rPr lang="da-DK" altLang="da-DK" sz="1600" dirty="0"/>
              <a:t>Kildebrøndsvej</a:t>
            </a:r>
          </a:p>
          <a:p>
            <a:pPr lvl="1"/>
            <a:r>
              <a:rPr lang="da-DK" altLang="da-DK" sz="1600" dirty="0"/>
              <a:t>Kildedalsvej</a:t>
            </a:r>
          </a:p>
          <a:p>
            <a:pPr lvl="1"/>
            <a:r>
              <a:rPr lang="da-DK" altLang="da-DK" sz="1600" dirty="0" err="1"/>
              <a:t>Kildegårdsvej</a:t>
            </a:r>
            <a:endParaRPr lang="da-DK" altLang="da-DK" sz="1600" dirty="0"/>
          </a:p>
          <a:p>
            <a:pPr lvl="1"/>
            <a:r>
              <a:rPr lang="da-DK" altLang="da-DK" sz="1600" dirty="0"/>
              <a:t>Kildehjørnet</a:t>
            </a:r>
          </a:p>
          <a:p>
            <a:pPr lvl="1"/>
            <a:r>
              <a:rPr lang="da-DK" altLang="da-DK" sz="1600" dirty="0"/>
              <a:t>Pinjevej</a:t>
            </a:r>
          </a:p>
          <a:p>
            <a:pPr lvl="1"/>
            <a:r>
              <a:rPr lang="da-DK" altLang="da-DK" sz="1600" dirty="0"/>
              <a:t>Bøgevej og et stykke af </a:t>
            </a:r>
            <a:r>
              <a:rPr lang="da-DK" altLang="da-DK" sz="1600" dirty="0" err="1"/>
              <a:t>Egevej</a:t>
            </a:r>
            <a:r>
              <a:rPr lang="da-DK" altLang="da-DK" sz="1600" dirty="0"/>
              <a:t> er blevet renoveret for at forsyne Tjørnevej, Valnødvej og Granvej</a:t>
            </a:r>
          </a:p>
        </p:txBody>
      </p:sp>
    </p:spTree>
    <p:extLst>
      <p:ext uri="{BB962C8B-B14F-4D97-AF65-F5344CB8AC3E}">
        <p14:creationId xmlns:p14="http://schemas.microsoft.com/office/powerpoint/2010/main" val="322230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DB1C3-1A61-4955-88F6-BF274D46A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u="none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6BFA23-44D2-4FB4-9CE2-BD4A5194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2397"/>
            <a:ext cx="8229600" cy="4853766"/>
          </a:xfrm>
        </p:spPr>
        <p:txBody>
          <a:bodyPr/>
          <a:lstStyle/>
          <a:p>
            <a:pPr marL="0" indent="0">
              <a:buNone/>
            </a:pPr>
            <a:r>
              <a:rPr lang="da-DK" sz="2400" u="sng" dirty="0"/>
              <a:t>Strategiplan/udvidelse 2023</a:t>
            </a:r>
            <a:endParaRPr lang="da-DK" sz="2200" u="sng" dirty="0">
              <a:cs typeface="Calibri"/>
            </a:endParaRPr>
          </a:p>
          <a:p>
            <a:pPr marL="0" indent="0">
              <a:buNone/>
            </a:pPr>
            <a:endParaRPr lang="da-DK" sz="2400" u="sng" dirty="0">
              <a:ea typeface="+mn-lt"/>
              <a:cs typeface="+mn-lt"/>
            </a:endParaRPr>
          </a:p>
          <a:p>
            <a:r>
              <a:rPr lang="da-DK" sz="2400" dirty="0">
                <a:ea typeface="Calibri"/>
                <a:cs typeface="Calibri"/>
              </a:rPr>
              <a:t>Gaskonverteringsprojekt 2023</a:t>
            </a:r>
          </a:p>
          <a:p>
            <a:r>
              <a:rPr lang="da-DK" sz="2400" dirty="0">
                <a:ea typeface="Calibri"/>
                <a:cs typeface="Calibri"/>
              </a:rPr>
              <a:t>Dette omfatter</a:t>
            </a:r>
          </a:p>
          <a:p>
            <a:pPr lvl="1"/>
            <a:r>
              <a:rPr lang="da-DK" sz="2400" dirty="0">
                <a:ea typeface="Calibri"/>
                <a:cs typeface="Calibri"/>
              </a:rPr>
              <a:t>Del af </a:t>
            </a:r>
            <a:r>
              <a:rPr lang="da-DK" sz="2400" dirty="0" err="1">
                <a:ea typeface="Calibri"/>
                <a:cs typeface="Calibri"/>
              </a:rPr>
              <a:t>Egevej</a:t>
            </a:r>
            <a:endParaRPr lang="da-DK" sz="2400" dirty="0">
              <a:ea typeface="Calibri"/>
              <a:cs typeface="Calibri"/>
            </a:endParaRPr>
          </a:p>
          <a:p>
            <a:pPr lvl="1"/>
            <a:r>
              <a:rPr lang="da-DK" sz="2400" dirty="0">
                <a:ea typeface="Calibri"/>
                <a:cs typeface="Calibri"/>
              </a:rPr>
              <a:t>Tjørnevej</a:t>
            </a:r>
          </a:p>
          <a:p>
            <a:pPr lvl="1"/>
            <a:r>
              <a:rPr lang="da-DK" sz="2400" dirty="0">
                <a:ea typeface="Calibri"/>
                <a:cs typeface="Calibri"/>
              </a:rPr>
              <a:t>Valnødvej</a:t>
            </a:r>
          </a:p>
          <a:p>
            <a:pPr lvl="1"/>
            <a:r>
              <a:rPr lang="da-DK" sz="2400" dirty="0">
                <a:ea typeface="Calibri"/>
                <a:cs typeface="Calibri"/>
              </a:rPr>
              <a:t>Granvej</a:t>
            </a:r>
          </a:p>
        </p:txBody>
      </p:sp>
    </p:spTree>
    <p:extLst>
      <p:ext uri="{BB962C8B-B14F-4D97-AF65-F5344CB8AC3E}">
        <p14:creationId xmlns:p14="http://schemas.microsoft.com/office/powerpoint/2010/main" val="3409903642"/>
      </p:ext>
    </p:extLst>
  </p:cSld>
  <p:clrMapOvr>
    <a:masterClrMapping/>
  </p:clrMapOvr>
</p:sld>
</file>

<file path=ppt/theme/theme1.xml><?xml version="1.0" encoding="utf-8"?>
<a:theme xmlns:a="http://schemas.openxmlformats.org/drawingml/2006/main" name="5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621</Words>
  <Application>Microsoft Office PowerPoint</Application>
  <PresentationFormat>Skærmshow (4:3)</PresentationFormat>
  <Paragraphs>84</Paragraphs>
  <Slides>14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5_Kontortema</vt:lpstr>
      <vt:lpstr>6_Kontortema</vt:lpstr>
      <vt:lpstr>PowerPoint-præsentation</vt:lpstr>
      <vt:lpstr>Beretning</vt:lpstr>
      <vt:lpstr>Beretning Historisk prisudvikling</vt:lpstr>
      <vt:lpstr>Beretning Overskudsvarme vs gas</vt:lpstr>
      <vt:lpstr>Beretning</vt:lpstr>
      <vt:lpstr>Beretning</vt:lpstr>
      <vt:lpstr>Beretning</vt:lpstr>
      <vt:lpstr>Beretning</vt:lpstr>
      <vt:lpstr>Beretning</vt:lpstr>
      <vt:lpstr>Beretning</vt:lpstr>
      <vt:lpstr>Beretning</vt:lpstr>
      <vt:lpstr>Beretning </vt:lpstr>
      <vt:lpstr>Beretning</vt:lpstr>
      <vt:lpstr>Beretning</vt:lpstr>
    </vt:vector>
  </TitlesOfParts>
  <Company>Ardagh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madelm</dc:creator>
  <cp:lastModifiedBy>Elming, Mads</cp:lastModifiedBy>
  <cp:revision>312</cp:revision>
  <dcterms:created xsi:type="dcterms:W3CDTF">2015-09-02T07:51:27Z</dcterms:created>
  <dcterms:modified xsi:type="dcterms:W3CDTF">2023-05-14T10:19:04Z</dcterms:modified>
</cp:coreProperties>
</file>