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4" r:id="rId2"/>
  </p:sldMasterIdLst>
  <p:notesMasterIdLst>
    <p:notesMasterId r:id="rId14"/>
  </p:notesMasterIdLst>
  <p:sldIdLst>
    <p:sldId id="269" r:id="rId3"/>
    <p:sldId id="280" r:id="rId4"/>
    <p:sldId id="295" r:id="rId5"/>
    <p:sldId id="294" r:id="rId6"/>
    <p:sldId id="272" r:id="rId7"/>
    <p:sldId id="276" r:id="rId8"/>
    <p:sldId id="296" r:id="rId9"/>
    <p:sldId id="268" r:id="rId10"/>
    <p:sldId id="285" r:id="rId11"/>
    <p:sldId id="297" r:id="rId12"/>
    <p:sldId id="286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8482F5-FF6F-482C-BAA0-BC120B857253}" v="7" dt="2025-05-14T08:24:54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ming, Mads" userId="b029bbac-ad31-4692-9f33-d6d6ae48782a" providerId="ADAL" clId="{BB8482F5-FF6F-482C-BAA0-BC120B857253}"/>
    <pc:docChg chg="addSld modSld sldOrd">
      <pc:chgData name="Elming, Mads" userId="b029bbac-ad31-4692-9f33-d6d6ae48782a" providerId="ADAL" clId="{BB8482F5-FF6F-482C-BAA0-BC120B857253}" dt="2025-05-14T12:14:25.899" v="692" actId="20577"/>
      <pc:docMkLst>
        <pc:docMk/>
      </pc:docMkLst>
      <pc:sldChg chg="modSp mod ord">
        <pc:chgData name="Elming, Mads" userId="b029bbac-ad31-4692-9f33-d6d6ae48782a" providerId="ADAL" clId="{BB8482F5-FF6F-482C-BAA0-BC120B857253}" dt="2025-05-14T12:05:44.572" v="622" actId="20577"/>
        <pc:sldMkLst>
          <pc:docMk/>
          <pc:sldMk cId="643935192" sldId="272"/>
        </pc:sldMkLst>
        <pc:spChg chg="mod">
          <ac:chgData name="Elming, Mads" userId="b029bbac-ad31-4692-9f33-d6d6ae48782a" providerId="ADAL" clId="{BB8482F5-FF6F-482C-BAA0-BC120B857253}" dt="2025-05-14T12:05:44.572" v="622" actId="20577"/>
          <ac:spMkLst>
            <pc:docMk/>
            <pc:sldMk cId="643935192" sldId="272"/>
            <ac:spMk id="3" creationId="{00000000-0000-0000-0000-000000000000}"/>
          </ac:spMkLst>
        </pc:spChg>
      </pc:sldChg>
      <pc:sldChg chg="modSp mod">
        <pc:chgData name="Elming, Mads" userId="b029bbac-ad31-4692-9f33-d6d6ae48782a" providerId="ADAL" clId="{BB8482F5-FF6F-482C-BAA0-BC120B857253}" dt="2025-05-14T06:50:03.932" v="166" actId="5793"/>
        <pc:sldMkLst>
          <pc:docMk/>
          <pc:sldMk cId="532162402" sldId="276"/>
        </pc:sldMkLst>
        <pc:spChg chg="mod">
          <ac:chgData name="Elming, Mads" userId="b029bbac-ad31-4692-9f33-d6d6ae48782a" providerId="ADAL" clId="{BB8482F5-FF6F-482C-BAA0-BC120B857253}" dt="2025-05-14T06:50:03.932" v="166" actId="5793"/>
          <ac:spMkLst>
            <pc:docMk/>
            <pc:sldMk cId="532162402" sldId="276"/>
            <ac:spMk id="3" creationId="{00000000-0000-0000-0000-000000000000}"/>
          </ac:spMkLst>
        </pc:spChg>
      </pc:sldChg>
      <pc:sldChg chg="modSp mod">
        <pc:chgData name="Elming, Mads" userId="b029bbac-ad31-4692-9f33-d6d6ae48782a" providerId="ADAL" clId="{BB8482F5-FF6F-482C-BAA0-BC120B857253}" dt="2025-05-14T09:42:35.689" v="606" actId="20577"/>
        <pc:sldMkLst>
          <pc:docMk/>
          <pc:sldMk cId="2487455144" sldId="280"/>
        </pc:sldMkLst>
        <pc:spChg chg="mod">
          <ac:chgData name="Elming, Mads" userId="b029bbac-ad31-4692-9f33-d6d6ae48782a" providerId="ADAL" clId="{BB8482F5-FF6F-482C-BAA0-BC120B857253}" dt="2025-05-14T09:42:35.689" v="606" actId="20577"/>
          <ac:spMkLst>
            <pc:docMk/>
            <pc:sldMk cId="2487455144" sldId="280"/>
            <ac:spMk id="3" creationId="{00000000-0000-0000-0000-000000000000}"/>
          </ac:spMkLst>
        </pc:spChg>
      </pc:sldChg>
      <pc:sldChg chg="modSp">
        <pc:chgData name="Elming, Mads" userId="b029bbac-ad31-4692-9f33-d6d6ae48782a" providerId="ADAL" clId="{BB8482F5-FF6F-482C-BAA0-BC120B857253}" dt="2025-05-14T07:07:19.970" v="167" actId="14100"/>
        <pc:sldMkLst>
          <pc:docMk/>
          <pc:sldMk cId="3409903642" sldId="285"/>
        </pc:sldMkLst>
        <pc:spChg chg="mod">
          <ac:chgData name="Elming, Mads" userId="b029bbac-ad31-4692-9f33-d6d6ae48782a" providerId="ADAL" clId="{BB8482F5-FF6F-482C-BAA0-BC120B857253}" dt="2025-05-14T07:07:19.970" v="167" actId="14100"/>
          <ac:spMkLst>
            <pc:docMk/>
            <pc:sldMk cId="3409903642" sldId="285"/>
            <ac:spMk id="3" creationId="{1A6BFA23-44D2-4FB4-9CE2-BD4A5194EC1C}"/>
          </ac:spMkLst>
        </pc:spChg>
      </pc:sldChg>
      <pc:sldChg chg="addSp delSp modSp mod">
        <pc:chgData name="Elming, Mads" userId="b029bbac-ad31-4692-9f33-d6d6ae48782a" providerId="ADAL" clId="{BB8482F5-FF6F-482C-BAA0-BC120B857253}" dt="2025-05-14T08:24:54.962" v="171" actId="27918"/>
        <pc:sldMkLst>
          <pc:docMk/>
          <pc:sldMk cId="2359073396" sldId="294"/>
        </pc:sldMkLst>
        <pc:spChg chg="add del mod">
          <ac:chgData name="Elming, Mads" userId="b029bbac-ad31-4692-9f33-d6d6ae48782a" providerId="ADAL" clId="{BB8482F5-FF6F-482C-BAA0-BC120B857253}" dt="2025-05-14T06:20:28.778" v="7"/>
          <ac:spMkLst>
            <pc:docMk/>
            <pc:sldMk cId="2359073396" sldId="294"/>
            <ac:spMk id="3" creationId="{2A5CB16D-71C5-68C7-8A75-938B51734BE0}"/>
          </ac:spMkLst>
        </pc:spChg>
        <pc:graphicFrameChg chg="add mod">
          <ac:chgData name="Elming, Mads" userId="b029bbac-ad31-4692-9f33-d6d6ae48782a" providerId="ADAL" clId="{BB8482F5-FF6F-482C-BAA0-BC120B857253}" dt="2025-05-14T06:20:33.483" v="8" actId="1076"/>
          <ac:graphicFrameMkLst>
            <pc:docMk/>
            <pc:sldMk cId="2359073396" sldId="294"/>
            <ac:graphicFrameMk id="5" creationId="{05BBAF12-4F9F-4DA2-93B5-5E374501661D}"/>
          </ac:graphicFrameMkLst>
        </pc:graphicFrameChg>
        <pc:picChg chg="del">
          <ac:chgData name="Elming, Mads" userId="b029bbac-ad31-4692-9f33-d6d6ae48782a" providerId="ADAL" clId="{BB8482F5-FF6F-482C-BAA0-BC120B857253}" dt="2025-05-14T06:20:24.592" v="5" actId="478"/>
          <ac:picMkLst>
            <pc:docMk/>
            <pc:sldMk cId="2359073396" sldId="294"/>
            <ac:picMk id="4" creationId="{B245F63F-FE42-CCDE-5E83-81853CC1B673}"/>
          </ac:picMkLst>
        </pc:picChg>
      </pc:sldChg>
      <pc:sldChg chg="addSp delSp modSp mod">
        <pc:chgData name="Elming, Mads" userId="b029bbac-ad31-4692-9f33-d6d6ae48782a" providerId="ADAL" clId="{BB8482F5-FF6F-482C-BAA0-BC120B857253}" dt="2025-05-14T06:14:10.388" v="4" actId="1076"/>
        <pc:sldMkLst>
          <pc:docMk/>
          <pc:sldMk cId="1142310822" sldId="295"/>
        </pc:sldMkLst>
        <pc:spChg chg="add del mod">
          <ac:chgData name="Elming, Mads" userId="b029bbac-ad31-4692-9f33-d6d6ae48782a" providerId="ADAL" clId="{BB8482F5-FF6F-482C-BAA0-BC120B857253}" dt="2025-05-14T06:14:03.393" v="2"/>
          <ac:spMkLst>
            <pc:docMk/>
            <pc:sldMk cId="1142310822" sldId="295"/>
            <ac:spMk id="3" creationId="{3A832609-BBC1-681D-E30D-561D4E039D7D}"/>
          </ac:spMkLst>
        </pc:spChg>
        <pc:graphicFrameChg chg="add mod">
          <ac:chgData name="Elming, Mads" userId="b029bbac-ad31-4692-9f33-d6d6ae48782a" providerId="ADAL" clId="{BB8482F5-FF6F-482C-BAA0-BC120B857253}" dt="2025-05-14T06:14:10.388" v="4" actId="1076"/>
          <ac:graphicFrameMkLst>
            <pc:docMk/>
            <pc:sldMk cId="1142310822" sldId="295"/>
            <ac:graphicFrameMk id="5" creationId="{2A2ED76F-8D8F-4FF5-BDAA-43E36849FC6C}"/>
          </ac:graphicFrameMkLst>
        </pc:graphicFrameChg>
        <pc:picChg chg="del">
          <ac:chgData name="Elming, Mads" userId="b029bbac-ad31-4692-9f33-d6d6ae48782a" providerId="ADAL" clId="{BB8482F5-FF6F-482C-BAA0-BC120B857253}" dt="2025-05-14T06:13:50.954" v="0" actId="21"/>
          <ac:picMkLst>
            <pc:docMk/>
            <pc:sldMk cId="1142310822" sldId="295"/>
            <ac:picMk id="4" creationId="{033CA1BF-44F4-BD4D-761B-FA3FEB6ED63D}"/>
          </ac:picMkLst>
        </pc:picChg>
      </pc:sldChg>
      <pc:sldChg chg="modSp mod">
        <pc:chgData name="Elming, Mads" userId="b029bbac-ad31-4692-9f33-d6d6ae48782a" providerId="ADAL" clId="{BB8482F5-FF6F-482C-BAA0-BC120B857253}" dt="2025-05-14T06:49:41.354" v="157" actId="21"/>
        <pc:sldMkLst>
          <pc:docMk/>
          <pc:sldMk cId="1567659045" sldId="296"/>
        </pc:sldMkLst>
        <pc:spChg chg="mod">
          <ac:chgData name="Elming, Mads" userId="b029bbac-ad31-4692-9f33-d6d6ae48782a" providerId="ADAL" clId="{BB8482F5-FF6F-482C-BAA0-BC120B857253}" dt="2025-05-14T06:49:41.354" v="157" actId="21"/>
          <ac:spMkLst>
            <pc:docMk/>
            <pc:sldMk cId="1567659045" sldId="296"/>
            <ac:spMk id="3" creationId="{BA16A212-DEDC-D20A-ADE4-C7A05FF8E6A9}"/>
          </ac:spMkLst>
        </pc:spChg>
      </pc:sldChg>
      <pc:sldChg chg="modSp new mod">
        <pc:chgData name="Elming, Mads" userId="b029bbac-ad31-4692-9f33-d6d6ae48782a" providerId="ADAL" clId="{BB8482F5-FF6F-482C-BAA0-BC120B857253}" dt="2025-05-14T12:14:25.899" v="692" actId="20577"/>
        <pc:sldMkLst>
          <pc:docMk/>
          <pc:sldMk cId="1130087357" sldId="297"/>
        </pc:sldMkLst>
        <pc:spChg chg="mod">
          <ac:chgData name="Elming, Mads" userId="b029bbac-ad31-4692-9f33-d6d6ae48782a" providerId="ADAL" clId="{BB8482F5-FF6F-482C-BAA0-BC120B857253}" dt="2025-05-14T12:14:25.899" v="692" actId="20577"/>
          <ac:spMkLst>
            <pc:docMk/>
            <pc:sldMk cId="1130087357" sldId="297"/>
            <ac:spMk id="3" creationId="{CD942687-A192-837D-C487-27F52F134DD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b="1"/>
              <a:t>Prisudvikling</a:t>
            </a:r>
            <a:r>
              <a:rPr lang="da-DK" b="1" baseline="0"/>
              <a:t> 17år tilbage.</a:t>
            </a:r>
            <a:endParaRPr lang="da-DK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9.3907358802371929E-2"/>
          <c:y val="6.8654781313943578E-2"/>
          <c:w val="0.85195560014980609"/>
          <c:h val="0.8248706419571570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'Ark1'!$B$6:$B$46</c:f>
              <c:numCache>
                <c:formatCode>m/d/yyyy</c:formatCode>
                <c:ptCount val="41"/>
                <c:pt idx="0">
                  <c:v>46023</c:v>
                </c:pt>
                <c:pt idx="1">
                  <c:v>45658</c:v>
                </c:pt>
                <c:pt idx="2">
                  <c:v>45292</c:v>
                </c:pt>
                <c:pt idx="3">
                  <c:v>45005</c:v>
                </c:pt>
                <c:pt idx="4">
                  <c:v>44927</c:v>
                </c:pt>
                <c:pt idx="5">
                  <c:v>44835</c:v>
                </c:pt>
                <c:pt idx="6">
                  <c:v>44743</c:v>
                </c:pt>
                <c:pt idx="7">
                  <c:v>44562</c:v>
                </c:pt>
                <c:pt idx="8">
                  <c:v>44197</c:v>
                </c:pt>
                <c:pt idx="9">
                  <c:v>43831</c:v>
                </c:pt>
                <c:pt idx="10">
                  <c:v>43466</c:v>
                </c:pt>
                <c:pt idx="11">
                  <c:v>43101</c:v>
                </c:pt>
                <c:pt idx="12">
                  <c:v>42736</c:v>
                </c:pt>
                <c:pt idx="13">
                  <c:v>42370</c:v>
                </c:pt>
                <c:pt idx="14">
                  <c:v>42370</c:v>
                </c:pt>
                <c:pt idx="15">
                  <c:v>42005</c:v>
                </c:pt>
                <c:pt idx="16">
                  <c:v>41640</c:v>
                </c:pt>
                <c:pt idx="17">
                  <c:v>41275</c:v>
                </c:pt>
                <c:pt idx="18">
                  <c:v>40909</c:v>
                </c:pt>
                <c:pt idx="19">
                  <c:v>40544</c:v>
                </c:pt>
                <c:pt idx="20">
                  <c:v>40179</c:v>
                </c:pt>
                <c:pt idx="21">
                  <c:v>39814</c:v>
                </c:pt>
                <c:pt idx="22">
                  <c:v>39448</c:v>
                </c:pt>
                <c:pt idx="23">
                  <c:v>39083</c:v>
                </c:pt>
                <c:pt idx="24">
                  <c:v>38718</c:v>
                </c:pt>
              </c:numCache>
            </c:numRef>
          </c:xVal>
          <c:yVal>
            <c:numRef>
              <c:f>'Ark1'!$C$6:$C$46</c:f>
              <c:numCache>
                <c:formatCode>_("kr."* #,##0.00_);_("kr."* \(#,##0.00\);_("kr."* "-"??_);_(@_)</c:formatCode>
                <c:ptCount val="41"/>
                <c:pt idx="1">
                  <c:v>600</c:v>
                </c:pt>
                <c:pt idx="2">
                  <c:v>560</c:v>
                </c:pt>
                <c:pt idx="3">
                  <c:v>600</c:v>
                </c:pt>
                <c:pt idx="4">
                  <c:v>750</c:v>
                </c:pt>
                <c:pt idx="5">
                  <c:v>750</c:v>
                </c:pt>
                <c:pt idx="6">
                  <c:v>500</c:v>
                </c:pt>
                <c:pt idx="7">
                  <c:v>400</c:v>
                </c:pt>
                <c:pt idx="8">
                  <c:v>330</c:v>
                </c:pt>
                <c:pt idx="9">
                  <c:v>360</c:v>
                </c:pt>
                <c:pt idx="10">
                  <c:v>400</c:v>
                </c:pt>
                <c:pt idx="11">
                  <c:v>400</c:v>
                </c:pt>
                <c:pt idx="12">
                  <c:v>360</c:v>
                </c:pt>
                <c:pt idx="13">
                  <c:v>270</c:v>
                </c:pt>
                <c:pt idx="14">
                  <c:v>320</c:v>
                </c:pt>
                <c:pt idx="15">
                  <c:v>360</c:v>
                </c:pt>
                <c:pt idx="16">
                  <c:v>400</c:v>
                </c:pt>
                <c:pt idx="17">
                  <c:v>500</c:v>
                </c:pt>
                <c:pt idx="18">
                  <c:v>500</c:v>
                </c:pt>
                <c:pt idx="19">
                  <c:v>500</c:v>
                </c:pt>
                <c:pt idx="20">
                  <c:v>400</c:v>
                </c:pt>
                <c:pt idx="21">
                  <c:v>425</c:v>
                </c:pt>
                <c:pt idx="22">
                  <c:v>425</c:v>
                </c:pt>
                <c:pt idx="23">
                  <c:v>475</c:v>
                </c:pt>
                <c:pt idx="24">
                  <c:v>475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EA6-44EE-961D-482987D58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6567808"/>
        <c:axId val="548847296"/>
      </c:scatterChart>
      <c:valAx>
        <c:axId val="646567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48847296"/>
        <c:crosses val="autoZero"/>
        <c:crossBetween val="midCat"/>
      </c:valAx>
      <c:valAx>
        <c:axId val="5488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r.&quot;* #,##0.00_);_(&quot;kr.&quot;* \(#,##0.00\);_(&quot;kr.&quot;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465678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MWh</a:t>
            </a:r>
            <a:r>
              <a:rPr lang="da-DK" baseline="0"/>
              <a:t> Priser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0425-4DD9-980A-BE0D73CF5469}"/>
              </c:ext>
            </c:extLst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0425-4DD9-980A-BE0D73CF5469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0425-4DD9-980A-BE0D73CF5469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0425-4DD9-980A-BE0D73CF5469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0425-4DD9-980A-BE0D73CF5469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0425-4DD9-980A-BE0D73CF54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('Ark1'!$D$19,'Ark1'!$G$36,'Ark1'!$G$37,'Ark1'!$D$38,'Ark1'!$G$38,'Ark1'!$G$39,'Ark1'!$D$57,'Ark1'!$G$40,'Ark1'!$G$41,'Ark1'!$G$42,'Ark1'!$G$43)</c:f>
              <c:strCache>
                <c:ptCount val="11"/>
                <c:pt idx="0">
                  <c:v>Gas 2022</c:v>
                </c:pt>
                <c:pt idx="1">
                  <c:v>Overskudsvarme 2022</c:v>
                </c:pt>
                <c:pt idx="2">
                  <c:v>Varmepris 2022</c:v>
                </c:pt>
                <c:pt idx="3">
                  <c:v>Gas 2023</c:v>
                </c:pt>
                <c:pt idx="4">
                  <c:v>Overskudsvarme 2023</c:v>
                </c:pt>
                <c:pt idx="5">
                  <c:v>Varmepris 2023</c:v>
                </c:pt>
                <c:pt idx="6">
                  <c:v>Gas 2024</c:v>
                </c:pt>
                <c:pt idx="7">
                  <c:v>Overskudsvarme 2024</c:v>
                </c:pt>
                <c:pt idx="8">
                  <c:v>Varmepris 2024</c:v>
                </c:pt>
                <c:pt idx="9">
                  <c:v>Overskudsvarme 2025</c:v>
                </c:pt>
                <c:pt idx="10">
                  <c:v>Varmepris 2025</c:v>
                </c:pt>
              </c:strCache>
            </c:strRef>
          </c:cat>
          <c:val>
            <c:numRef>
              <c:f>('Ark1'!$E$19,'Ark1'!$J$36,'Ark1'!$J$37,'Ark1'!$E$38,'Ark1'!$J$38,'Ark1'!$J$39,'Ark1'!$E$57,'Ark1'!$J$40,'Ark1'!$J$41,'Ark1'!$J$42,'Ark1'!$J$43)</c:f>
              <c:numCache>
                <c:formatCode>_("kr."* #,##0_);_("kr."* \(#,##0\);_("kr."* "-"_);_(@_)</c:formatCode>
                <c:ptCount val="11"/>
                <c:pt idx="0" formatCode="_(&quot;kr.&quot;* #,##0.00_);_(&quot;kr.&quot;* \(#,##0.00\);_(&quot;kr.&quot;* &quot;-&quot;??_);_(@_)">
                  <c:v>1787</c:v>
                </c:pt>
                <c:pt idx="1">
                  <c:v>240</c:v>
                </c:pt>
                <c:pt idx="2">
                  <c:v>513</c:v>
                </c:pt>
                <c:pt idx="3" formatCode="_(&quot;kr.&quot;* #,##0.00_);_(&quot;kr.&quot;* \(#,##0.00\);_(&quot;kr.&quot;* &quot;-&quot;??_);_(@_)">
                  <c:v>861.29631862217434</c:v>
                </c:pt>
                <c:pt idx="4">
                  <c:v>335</c:v>
                </c:pt>
                <c:pt idx="5">
                  <c:v>660</c:v>
                </c:pt>
                <c:pt idx="6" formatCode="_(&quot;kr.&quot;* #,##0.00_);_(&quot;kr.&quot;* \(#,##0.00\);_(&quot;kr.&quot;* &quot;-&quot;??_);_(@_)">
                  <c:v>853.15589677122978</c:v>
                </c:pt>
                <c:pt idx="7">
                  <c:v>252</c:v>
                </c:pt>
                <c:pt idx="8">
                  <c:v>560</c:v>
                </c:pt>
                <c:pt idx="9">
                  <c:v>232</c:v>
                </c:pt>
                <c:pt idx="10">
                  <c:v>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425-4DD9-980A-BE0D73CF54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01970463"/>
        <c:axId val="937820895"/>
        <c:axId val="0"/>
      </c:bar3DChart>
      <c:catAx>
        <c:axId val="801970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37820895"/>
        <c:crosses val="autoZero"/>
        <c:auto val="1"/>
        <c:lblAlgn val="ctr"/>
        <c:lblOffset val="100"/>
        <c:noMultiLvlLbl val="0"/>
      </c:catAx>
      <c:valAx>
        <c:axId val="937820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kr.&quot;* #,##0.00_);_(&quot;kr.&quot;* \(#,##0.00\);_(&quot;kr.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8019704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71214-4BE3-430B-899B-E99572275DC5}" type="datetimeFigureOut">
              <a:rPr lang="da-DK" smtClean="0"/>
              <a:t>14-05-2025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3C872-092B-4C1A-9286-56ED2EE8FEB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505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7BA827-476D-4D95-9D78-501416492F6D}" type="slidenum">
              <a:rPr lang="da-DK" altLang="da-DK">
                <a:solidFill>
                  <a:prstClr val="black"/>
                </a:solidFill>
              </a:rPr>
              <a:pPr eaLnBrk="1" hangingPunct="1"/>
              <a:t>1</a:t>
            </a:fld>
            <a:endParaRPr lang="da-DK" altLang="da-DK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>
                <a:solidFill>
                  <a:prstClr val="black"/>
                </a:solidFill>
              </a:rPr>
              <a:t>Nye brønde der gør at vi kan se og styre differenstrykket = hurtigere cirkulation = lavere varmetab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a-DK">
                <a:solidFill>
                  <a:prstClr val="black"/>
                </a:solidFill>
              </a:rPr>
              <a:t>Incitament afkøling</a:t>
            </a:r>
          </a:p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3C872-092B-4C1A-9286-56ED2EE8FEBD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922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3C872-092B-4C1A-9286-56ED2EE8FEBD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980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3DF1-B983-433B-9DF2-014C82E129BB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29F32-5338-4EE1-9DB1-B0FF0E172B82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3F07-AEB3-4F0E-9475-7E463DCCDB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4DF4-9CA0-4044-909B-3ECD5F3CD987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4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49ED-5EFE-4FFE-84C2-4215B90775CA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E8E6-ED8B-4B73-8E39-FB641B02F4D1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90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C48B-0E1D-4F36-A05B-8D6672F98E41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8E05-BAF3-4FBA-B08A-46CA9B4286DE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4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B06E-12EF-4099-89CD-26B0D8FAF6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3AECF-60F0-47DF-8F9C-E0B58472EEB3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1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43DF1-B983-433B-9DF2-014C82E129BB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29F32-5338-4EE1-9DB1-B0FF0E172B82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009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3E08-A4BF-471D-8991-0B1F0B455DC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0D91-8CB2-44D1-BF4E-44964DB0DEC4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57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3F3F-0C20-40BC-9894-815E3D5B56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2FE4-96DF-4128-8C3B-AD116F420FA5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82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AC37A-5639-4110-AD9F-937FF542C6A9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1021-FE33-43EE-9DDB-4E32BBE8312F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8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197DB-C86F-4066-BC59-74CD36DBDC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633-3187-4C26-9770-42ECCCD34ACB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94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59D8-60C2-4826-BCA7-EA24A184609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0D68-FF1E-45BC-857E-400E8E4BA20C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13E08-A4BF-471D-8991-0B1F0B455DC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10D91-8CB2-44D1-BF4E-44964DB0DEC4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20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AE3D-DAD6-4921-9E19-BE1AC96918A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4293-B8D0-4631-9E3B-17A39F8A8CF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144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360B-5ACC-4A38-8486-F2B7D123F9DC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3385-FA0B-4D40-A096-57468065521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43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2CC0-3AFB-486F-9923-99500B56C9A4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FD94-6580-4455-8535-FE2A129208FD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55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3F07-AEB3-4F0E-9475-7E463DCCDB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B4DF4-9CA0-4044-909B-3ECD5F3CD987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355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649ED-5EFE-4FFE-84C2-4215B90775CA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2E8E6-ED8B-4B73-8E39-FB641B02F4D1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76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C48B-0E1D-4F36-A05B-8D6672F98E41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A8E05-BAF3-4FBA-B08A-46CA9B4286DE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57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EB06E-12EF-4099-89CD-26B0D8FAF6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3AECF-60F0-47DF-8F9C-E0B58472EEB3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88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3F3F-0C20-40BC-9894-815E3D5B565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2FE4-96DF-4128-8C3B-AD116F420FA5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48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AC37A-5639-4110-AD9F-937FF542C6A9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1021-FE33-43EE-9DDB-4E32BBE8312F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55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197DB-C86F-4066-BC59-74CD36DBDC5E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6C633-3187-4C26-9770-42ECCCD34ACB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559D8-60C2-4826-BCA7-EA24A1846096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0D68-FF1E-45BC-857E-400E8E4BA20C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4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AE3D-DAD6-4921-9E19-BE1AC96918A7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F4293-B8D0-4631-9E3B-17A39F8A8CF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4360B-5ACC-4A38-8486-F2B7D123F9DC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3385-FA0B-4D40-A096-574680655216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0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2CC0-3AFB-486F-9923-99500B56C9A4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DFD94-6580-4455-8535-FE2A129208FD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7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typografi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41BBC-6475-484B-A0EA-30C3AC00C093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137FBE-FCD9-401E-91FF-A657E15AB610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Billede 6" descr="bund.png"/>
          <p:cNvPicPr>
            <a:picLocks noChangeAspect="1"/>
          </p:cNvPicPr>
          <p:nvPr userDrawn="1"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881" b="38380"/>
          <a:stretch>
            <a:fillRect/>
          </a:stretch>
        </p:blipFill>
        <p:spPr bwMode="auto">
          <a:xfrm>
            <a:off x="0" y="5157192"/>
            <a:ext cx="91440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lede 7" descr="Fjernvarme logo 032 CV uden.jp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453188"/>
            <a:ext cx="4492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kstboks 8"/>
          <p:cNvSpPr txBox="1">
            <a:spLocks noChangeArrowheads="1"/>
          </p:cNvSpPr>
          <p:nvPr userDrawn="1"/>
        </p:nvSpPr>
        <p:spPr bwMode="auto">
          <a:xfrm>
            <a:off x="1042988" y="6407150"/>
            <a:ext cx="3240087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100" b="1">
                <a:solidFill>
                  <a:prstClr val="black"/>
                </a:solidFill>
              </a:rPr>
              <a:t>Fensmark Fjernvarme A.m.b.a</a:t>
            </a:r>
            <a:r>
              <a:rPr lang="da-DK" sz="110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85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 kern="1200">
          <a:solidFill>
            <a:srgbClr val="31859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typografi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41BBC-6475-484B-A0EA-30C3AC00C093}" type="datetimeFigureOut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14-05-2025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137FBE-FCD9-401E-91FF-A657E15AB610}" type="slidenum">
              <a:rPr lang="da-D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Billede 6" descr="bund.png"/>
          <p:cNvPicPr>
            <a:picLocks noChangeAspect="1"/>
          </p:cNvPicPr>
          <p:nvPr userDrawn="1"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7881" b="38380"/>
          <a:stretch>
            <a:fillRect/>
          </a:stretch>
        </p:blipFill>
        <p:spPr bwMode="auto">
          <a:xfrm>
            <a:off x="0" y="5157192"/>
            <a:ext cx="91440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lede 7" descr="Fjernvarme logo 032 CV uden.jp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453188"/>
            <a:ext cx="4492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kstboks 8"/>
          <p:cNvSpPr txBox="1">
            <a:spLocks noChangeArrowheads="1"/>
          </p:cNvSpPr>
          <p:nvPr userDrawn="1"/>
        </p:nvSpPr>
        <p:spPr bwMode="auto">
          <a:xfrm>
            <a:off x="1042988" y="6407150"/>
            <a:ext cx="3240087" cy="2619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1100" b="1">
                <a:solidFill>
                  <a:prstClr val="black"/>
                </a:solidFill>
              </a:rPr>
              <a:t>Fensmark Fjernvarme A.m.b.a</a:t>
            </a:r>
            <a:r>
              <a:rPr lang="da-DK" sz="110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5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 kern="1200">
          <a:solidFill>
            <a:srgbClr val="31859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31859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dk/url?sa=i&amp;rct=j&amp;q=fensmark+fjernvarmev%C3%A6rk+a.m.b.a&amp;source=images&amp;cd=&amp;cad=rja&amp;docid=yETlNarmjWUL8M&amp;tbnid=LJQyHgko5DzynM:&amp;ved=&amp;url=http://www.fensmark.net/tvVandVarme/TvVandVarme.htm&amp;ei=QUpoUdrvDMPBtQbi1YHADw&amp;bvm=bv.45175338,d.Yms&amp;psig=AFQjCNFc1yDYZBQhfWZv4CeZFvSExORG7w&amp;ust=136587564964607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9388" y="3716338"/>
            <a:ext cx="8856662" cy="1656878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da-DK" sz="2800" b="1" dirty="0"/>
              <a:t>Velkommen til</a:t>
            </a:r>
          </a:p>
          <a:p>
            <a:pPr>
              <a:defRPr/>
            </a:pPr>
            <a:r>
              <a:rPr lang="da-DK" sz="2800" b="1" dirty="0"/>
              <a:t>Generalforsamling i Fensmark Fjernvarmeværk </a:t>
            </a:r>
            <a:endParaRPr lang="da-DK" sz="2800" b="1" dirty="0">
              <a:cs typeface="Calibri"/>
            </a:endParaRPr>
          </a:p>
          <a:p>
            <a:pPr>
              <a:defRPr/>
            </a:pPr>
            <a:r>
              <a:rPr lang="da-DK" sz="2800" b="1" dirty="0"/>
              <a:t>Tirsdag d. 27.05.2025</a:t>
            </a:r>
            <a:endParaRPr lang="da-DK" sz="2800" b="1" dirty="0">
              <a:cs typeface="Calibri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467544" y="5387593"/>
            <a:ext cx="8395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da-DK" sz="2400" dirty="0">
                <a:latin typeface="Calibri"/>
                <a:cs typeface="+mn-cs"/>
              </a:rPr>
              <a:t>Formandens beretning for regnskabsåret 01.01.2024 - 31.12.2024</a:t>
            </a:r>
            <a:endParaRPr lang="da-DK" sz="2400" dirty="0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pic>
        <p:nvPicPr>
          <p:cNvPr id="2052" name="Picture 6" descr="http://www.fensmark.net/Billeder/glasvaerket2%20cop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213"/>
            <a:ext cx="91440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980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0B93E-0899-5097-1943-01C8A47C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D942687-A192-837D-C487-27F52F134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Tak til</a:t>
            </a:r>
          </a:p>
          <a:p>
            <a:pPr lvl="1"/>
            <a:r>
              <a:rPr lang="da-DK" dirty="0"/>
              <a:t>Jacob, Thomas, Birgitte og Camilla</a:t>
            </a:r>
          </a:p>
          <a:p>
            <a:pPr lvl="1"/>
            <a:r>
              <a:rPr lang="da-DK" dirty="0"/>
              <a:t>Bestyrelsen</a:t>
            </a:r>
          </a:p>
        </p:txBody>
      </p:sp>
    </p:spTree>
    <p:extLst>
      <p:ext uri="{BB962C8B-B14F-4D97-AF65-F5344CB8AC3E}">
        <p14:creationId xmlns:p14="http://schemas.microsoft.com/office/powerpoint/2010/main" val="1130087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FC225-9241-4345-AEB4-994411BF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E63202-DC5D-409E-B7F9-8E7390540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4400"/>
              <a:t>Tak for jeres opmærksomhed, </a:t>
            </a:r>
          </a:p>
          <a:p>
            <a:pPr marL="0" indent="0" algn="ctr">
              <a:buNone/>
            </a:pPr>
            <a:r>
              <a:rPr lang="da-DK" sz="4400"/>
              <a:t>og tak fordi i mødte op</a:t>
            </a:r>
          </a:p>
          <a:p>
            <a:pPr marL="0" indent="0" algn="ctr">
              <a:buNone/>
            </a:pPr>
            <a:endParaRPr lang="da-DK" sz="4400"/>
          </a:p>
          <a:p>
            <a:pPr marL="0" indent="0" algn="ctr">
              <a:buNone/>
            </a:pPr>
            <a:r>
              <a:rPr lang="da-DK" sz="4400"/>
              <a:t>Kom godt hjem</a:t>
            </a:r>
            <a:r>
              <a:rPr lang="da-DK" sz="4400">
                <a:sym typeface="Wingdings" panose="05000000000000000000" pitchFamily="2" charset="2"/>
              </a:rPr>
              <a:t></a:t>
            </a:r>
            <a:endParaRPr lang="da-DK" sz="4400"/>
          </a:p>
        </p:txBody>
      </p:sp>
    </p:spTree>
    <p:extLst>
      <p:ext uri="{BB962C8B-B14F-4D97-AF65-F5344CB8AC3E}">
        <p14:creationId xmlns:p14="http://schemas.microsoft.com/office/powerpoint/2010/main" val="196008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/>
              <a:t>Beretning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 dirty="0">
                <a:cs typeface="Calibri"/>
              </a:rPr>
              <a:t>Resultatet for 2024 udviser en overdækning på kr. </a:t>
            </a:r>
            <a:r>
              <a:rPr lang="da-DK" altLang="da-DK" sz="2400" dirty="0">
                <a:highlight>
                  <a:srgbClr val="FFFF00"/>
                </a:highlight>
                <a:cs typeface="Calibri"/>
              </a:rPr>
              <a:t>106.000</a:t>
            </a:r>
          </a:p>
          <a:p>
            <a:pPr marL="0" indent="0">
              <a:buNone/>
            </a:pPr>
            <a:endParaRPr lang="da-DK" altLang="da-DK" sz="2400" dirty="0">
              <a:cs typeface="Calibri"/>
            </a:endParaRPr>
          </a:p>
          <a:p>
            <a:r>
              <a:rPr lang="da-DK" altLang="da-DK" sz="2400" dirty="0">
                <a:cs typeface="Calibri"/>
              </a:rPr>
              <a:t>I 2024 var varmeprisen kr. 560, og i 2025 har vi set en stigning i prisen til kr. 600.</a:t>
            </a:r>
          </a:p>
          <a:p>
            <a:pPr marL="0" indent="0">
              <a:buNone/>
            </a:pPr>
            <a:endParaRPr lang="da-DK" altLang="da-DK" sz="2400" dirty="0">
              <a:cs typeface="Calibri"/>
            </a:endParaRPr>
          </a:p>
          <a:p>
            <a:r>
              <a:rPr lang="da-DK" altLang="da-DK" sz="2400" dirty="0">
                <a:cs typeface="Calibri"/>
              </a:rPr>
              <a:t>Stigningen skyldes primær et øget varmebehov som følge af udvidelser, og dermed en større produktion på vores gaskedler som har en højere produktionspris end overskudsvarme.</a:t>
            </a:r>
          </a:p>
        </p:txBody>
      </p:sp>
    </p:spTree>
    <p:extLst>
      <p:ext uri="{BB962C8B-B14F-4D97-AF65-F5344CB8AC3E}">
        <p14:creationId xmlns:p14="http://schemas.microsoft.com/office/powerpoint/2010/main" val="248745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9B9018-173E-5F64-15BE-6E0F3750F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  <a:br>
              <a:rPr lang="da-DK" sz="3600" u="none" dirty="0"/>
            </a:br>
            <a:r>
              <a:rPr lang="da-DK" sz="2800" u="none" dirty="0">
                <a:solidFill>
                  <a:schemeClr val="tx1"/>
                </a:solidFill>
              </a:rPr>
              <a:t>Historisk prisudvikling</a:t>
            </a:r>
            <a:endParaRPr lang="da-DK" sz="3600" u="none" dirty="0"/>
          </a:p>
        </p:txBody>
      </p:sp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2A2ED76F-8D8F-4FF5-BDAA-43E36849F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520527"/>
              </p:ext>
            </p:extLst>
          </p:nvPr>
        </p:nvGraphicFramePr>
        <p:xfrm>
          <a:off x="457200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231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57D9D-B1D5-DAEF-8CB9-87E707EF5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>
                <a:solidFill>
                  <a:schemeClr val="bg1">
                    <a:lumMod val="50000"/>
                  </a:schemeClr>
                </a:solidFill>
              </a:rPr>
              <a:t>Beretning</a:t>
            </a:r>
            <a:br>
              <a:rPr lang="da-DK" sz="3600" u="none" dirty="0">
                <a:solidFill>
                  <a:schemeClr val="tx1"/>
                </a:solidFill>
              </a:rPr>
            </a:br>
            <a:r>
              <a:rPr lang="da-DK" sz="2800" u="none" dirty="0">
                <a:solidFill>
                  <a:schemeClr val="tx1"/>
                </a:solidFill>
              </a:rPr>
              <a:t>Overskudsvarme </a:t>
            </a:r>
            <a:r>
              <a:rPr lang="da-DK" sz="2800" u="none" dirty="0" err="1">
                <a:solidFill>
                  <a:schemeClr val="tx1"/>
                </a:solidFill>
              </a:rPr>
              <a:t>vs</a:t>
            </a:r>
            <a:r>
              <a:rPr lang="da-DK" sz="2800" u="none" dirty="0">
                <a:solidFill>
                  <a:schemeClr val="tx1"/>
                </a:solidFill>
              </a:rPr>
              <a:t> gas</a:t>
            </a:r>
          </a:p>
        </p:txBody>
      </p:sp>
      <p:graphicFrame>
        <p:nvGraphicFramePr>
          <p:cNvPr id="5" name="Pladsholder til indhold 4">
            <a:extLst>
              <a:ext uri="{FF2B5EF4-FFF2-40B4-BE49-F238E27FC236}">
                <a16:creationId xmlns:a16="http://schemas.microsoft.com/office/drawing/2014/main" id="{05BBAF12-4F9F-4DA2-93B5-5E3745016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571598"/>
              </p:ext>
            </p:extLst>
          </p:nvPr>
        </p:nvGraphicFramePr>
        <p:xfrm>
          <a:off x="576072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07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 dirty="0"/>
              <a:t>Beretning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3150" y="1052736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da-DK" sz="2400" u="sng" dirty="0"/>
              <a:t>Overskudsvarme fra </a:t>
            </a:r>
            <a:r>
              <a:rPr lang="da-DK" sz="2400" u="sng" dirty="0" err="1"/>
              <a:t>Ardagh</a:t>
            </a:r>
            <a:endParaRPr lang="da-DK" sz="2400" u="sng" dirty="0">
              <a:ea typeface="Calibri"/>
              <a:cs typeface="Calibri"/>
            </a:endParaRPr>
          </a:p>
          <a:p>
            <a:endParaRPr lang="da-DK" sz="2400" dirty="0"/>
          </a:p>
          <a:p>
            <a:r>
              <a:rPr lang="da-DK" sz="2400" dirty="0"/>
              <a:t>I regnskabsåret har </a:t>
            </a:r>
            <a:r>
              <a:rPr lang="da-DK" sz="2400" dirty="0" err="1"/>
              <a:t>Ardagh</a:t>
            </a:r>
            <a:r>
              <a:rPr lang="da-DK" sz="2400" dirty="0"/>
              <a:t> leveret 22.112 MWh svarende til  72,5% af den samlede varmeproduktion på 30.527 MWh. </a:t>
            </a:r>
            <a:endParaRPr lang="da-DK" sz="2400" dirty="0">
              <a:ea typeface="Calibri"/>
              <a:cs typeface="Calibri"/>
            </a:endParaRPr>
          </a:p>
          <a:p>
            <a:r>
              <a:rPr lang="da-DK" sz="2400" dirty="0">
                <a:cs typeface="Calibri"/>
              </a:rPr>
              <a:t>Der arbejdes på at høste mere overskudsvarme fra </a:t>
            </a:r>
            <a:r>
              <a:rPr lang="da-DK" sz="2400" dirty="0" err="1">
                <a:cs typeface="Calibri"/>
              </a:rPr>
              <a:t>Ardagh</a:t>
            </a:r>
            <a:r>
              <a:rPr lang="da-DK" sz="2400" dirty="0">
                <a:cs typeface="Calibri"/>
              </a:rPr>
              <a:t>, som skal bruges til nye områder de kommende år.</a:t>
            </a:r>
          </a:p>
          <a:p>
            <a:pPr lvl="1"/>
            <a:r>
              <a:rPr lang="da-DK" sz="2000" dirty="0">
                <a:cs typeface="Calibri"/>
              </a:rPr>
              <a:t>Kølerør + skorsten</a:t>
            </a:r>
          </a:p>
          <a:p>
            <a:r>
              <a:rPr lang="da-DK" sz="2400" dirty="0">
                <a:cs typeface="Calibri"/>
              </a:rPr>
              <a:t>Ny aftale om overskudsvarme fra </a:t>
            </a:r>
            <a:r>
              <a:rPr lang="da-DK" sz="2400" dirty="0" err="1">
                <a:cs typeface="Calibri"/>
              </a:rPr>
              <a:t>Ardagh</a:t>
            </a:r>
            <a:r>
              <a:rPr lang="da-DK" sz="2400" dirty="0">
                <a:cs typeface="Calibri"/>
              </a:rPr>
              <a:t> er under udarbejdelse.</a:t>
            </a:r>
          </a:p>
        </p:txBody>
      </p:sp>
    </p:spTree>
    <p:extLst>
      <p:ext uri="{BB962C8B-B14F-4D97-AF65-F5344CB8AC3E}">
        <p14:creationId xmlns:p14="http://schemas.microsoft.com/office/powerpoint/2010/main" val="643935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/>
              <a:t>Beretning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5495" y="141763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a-DK" altLang="da-DK" sz="2300" u="sng" dirty="0">
                <a:cs typeface="Calibri"/>
              </a:rPr>
              <a:t>Begivenheder i 2024</a:t>
            </a:r>
            <a:endParaRPr lang="da-DK" altLang="da-DK" sz="2300" dirty="0">
              <a:cs typeface="Calibri"/>
            </a:endParaRPr>
          </a:p>
          <a:p>
            <a:pPr marL="0" indent="0">
              <a:buNone/>
            </a:pPr>
            <a:endParaRPr lang="da-DK" altLang="da-DK" sz="2300" u="sng" dirty="0"/>
          </a:p>
          <a:p>
            <a:r>
              <a:rPr lang="da-DK" altLang="da-DK" sz="2400" dirty="0"/>
              <a:t>Totalt har vi solgt 22.636 MWh.</a:t>
            </a:r>
            <a:endParaRPr lang="da-DK" altLang="da-DK" sz="2400" dirty="0">
              <a:cs typeface="Calibri"/>
            </a:endParaRPr>
          </a:p>
          <a:p>
            <a:r>
              <a:rPr lang="da-DK" altLang="da-DK" sz="2400" dirty="0"/>
              <a:t>Antallet af forbrugere udgjorde 1.659 hvilket er en stigning på 35% på 3 år.</a:t>
            </a:r>
          </a:p>
          <a:p>
            <a:r>
              <a:rPr lang="da-DK" sz="2400" dirty="0"/>
              <a:t>Året startede med at færdiggøre udrulning af fjernvarme på Akacievænget.</a:t>
            </a:r>
            <a:endParaRPr lang="da-DK" sz="2400" dirty="0">
              <a:ea typeface="Calibri"/>
              <a:cs typeface="Calibri"/>
            </a:endParaRPr>
          </a:p>
          <a:p>
            <a:pPr marL="0" indent="0">
              <a:buNone/>
            </a:pPr>
            <a:endParaRPr lang="da-DK" altLang="da-DK" sz="2400" dirty="0"/>
          </a:p>
        </p:txBody>
      </p:sp>
    </p:spTree>
    <p:extLst>
      <p:ext uri="{BB962C8B-B14F-4D97-AF65-F5344CB8AC3E}">
        <p14:creationId xmlns:p14="http://schemas.microsoft.com/office/powerpoint/2010/main" val="53216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AE8AB-C835-CFBC-F0BF-B122954C8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u="none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16A212-DEDC-D20A-ADE4-C7A05FF8E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/>
              <a:t>Installation af pumpe og styring til optimering af varmeforsyning til </a:t>
            </a:r>
            <a:r>
              <a:rPr lang="da-DK" sz="2400" dirty="0" err="1"/>
              <a:t>Dragehøjvej</a:t>
            </a:r>
            <a:r>
              <a:rPr lang="da-DK" sz="2400" dirty="0"/>
              <a:t> og </a:t>
            </a:r>
            <a:r>
              <a:rPr lang="da-DK" sz="2400" dirty="0" err="1"/>
              <a:t>Alfehøjvej</a:t>
            </a:r>
            <a:r>
              <a:rPr lang="da-DK" sz="2400" dirty="0"/>
              <a:t>.</a:t>
            </a:r>
          </a:p>
          <a:p>
            <a:r>
              <a:rPr lang="da-DK" sz="2400" dirty="0">
                <a:ea typeface="Calibri"/>
                <a:cs typeface="Calibri"/>
              </a:rPr>
              <a:t>Projekt med udrulning af fjernvarme til Kalkerup kvarteret er igangsat med en tilslutning på 71%.</a:t>
            </a:r>
          </a:p>
          <a:p>
            <a:pPr lvl="1">
              <a:buFont typeface="Courier New" charset="0"/>
              <a:buChar char="o"/>
            </a:pPr>
            <a:r>
              <a:rPr lang="da-DK" sz="2000" dirty="0">
                <a:ea typeface="Calibri"/>
                <a:cs typeface="Calibri"/>
              </a:rPr>
              <a:t>Projektet stødte på en del forureningsproblemer i form af slagger i vejkassen. </a:t>
            </a:r>
          </a:p>
          <a:p>
            <a:pPr lvl="1">
              <a:buFont typeface="Courier New" charset="0"/>
              <a:buChar char="o"/>
            </a:pPr>
            <a:r>
              <a:rPr lang="da-DK" sz="2000" dirty="0">
                <a:ea typeface="Calibri"/>
                <a:cs typeface="Calibri"/>
              </a:rPr>
              <a:t>Bortskafning af slagger har påført projektet en ekstraudgift på kr. 1,5 mio.</a:t>
            </a:r>
          </a:p>
          <a:p>
            <a:pPr lvl="1">
              <a:buFont typeface="Courier New" charset="0"/>
              <a:buChar char="o"/>
            </a:pPr>
            <a:r>
              <a:rPr lang="da-DK" sz="2000" dirty="0">
                <a:ea typeface="Calibri"/>
                <a:cs typeface="Calibri"/>
              </a:rPr>
              <a:t>Slagger er i sin tid deponeret af Næstved Kommune, som dog ikke vil tage økonomisk ansvar for oprydning.</a:t>
            </a:r>
          </a:p>
        </p:txBody>
      </p:sp>
    </p:spTree>
    <p:extLst>
      <p:ext uri="{BB962C8B-B14F-4D97-AF65-F5344CB8AC3E}">
        <p14:creationId xmlns:p14="http://schemas.microsoft.com/office/powerpoint/2010/main" val="156765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 u="none"/>
              <a:t>Beretning</a:t>
            </a:r>
          </a:p>
        </p:txBody>
      </p:sp>
      <p:sp>
        <p:nvSpPr>
          <p:cNvPr id="3075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400" dirty="0">
                <a:ea typeface="Calibri"/>
                <a:cs typeface="Calibri"/>
              </a:rPr>
              <a:t>60 års jubilæum blev fejret med åbent hus og en snak om fjernvarme.</a:t>
            </a:r>
          </a:p>
          <a:p>
            <a:r>
              <a:rPr lang="da-DK" altLang="da-DK" sz="2400" dirty="0">
                <a:ea typeface="Calibri"/>
                <a:cs typeface="Calibri"/>
              </a:rPr>
              <a:t>Opgradering af transitledning til at understøtte vores </a:t>
            </a:r>
            <a:r>
              <a:rPr lang="da-DK" altLang="da-DK" sz="2400" dirty="0" err="1">
                <a:ea typeface="Calibri"/>
                <a:cs typeface="Calibri"/>
              </a:rPr>
              <a:t>hovednet</a:t>
            </a:r>
            <a:r>
              <a:rPr lang="da-DK" altLang="da-DK" sz="2400" dirty="0">
                <a:ea typeface="Calibri"/>
                <a:cs typeface="Calibri"/>
              </a:rPr>
              <a:t> samt øge forsyningssikkerhed blev påbegyndt ultimo 2024, og er nu afsluttet.</a:t>
            </a:r>
          </a:p>
          <a:p>
            <a:r>
              <a:rPr lang="da-DK" altLang="da-DK" sz="2400" dirty="0">
                <a:ea typeface="Calibri"/>
                <a:cs typeface="Calibri"/>
              </a:rPr>
              <a:t>Skorstenen på værket er renoveret med korrosionsbeskyttelse.</a:t>
            </a:r>
          </a:p>
        </p:txBody>
      </p:sp>
    </p:spTree>
    <p:extLst>
      <p:ext uri="{BB962C8B-B14F-4D97-AF65-F5344CB8AC3E}">
        <p14:creationId xmlns:p14="http://schemas.microsoft.com/office/powerpoint/2010/main" val="322230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0DB1C3-1A61-4955-88F6-BF274D46A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200" u="none" dirty="0"/>
              <a:t>Beretning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A6BFA23-44D2-4FB4-9CE2-BD4A5194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52"/>
            <a:ext cx="8229600" cy="5138611"/>
          </a:xfrm>
        </p:spPr>
        <p:txBody>
          <a:bodyPr/>
          <a:lstStyle/>
          <a:p>
            <a:pPr marL="0" indent="0">
              <a:buNone/>
            </a:pPr>
            <a:r>
              <a:rPr lang="da-DK" sz="2400" u="sng" dirty="0"/>
              <a:t>Strategiplan/udvidelse 2025</a:t>
            </a:r>
            <a:endParaRPr lang="da-DK" sz="2200" u="sng" dirty="0">
              <a:cs typeface="Calibri"/>
            </a:endParaRPr>
          </a:p>
          <a:p>
            <a:pPr>
              <a:buFont typeface="Arial"/>
              <a:buChar char="•"/>
            </a:pPr>
            <a:endParaRPr lang="da-DK" sz="2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da-DK" sz="2400" dirty="0">
                <a:ea typeface="+mn-lt"/>
                <a:cs typeface="+mn-lt"/>
              </a:rPr>
              <a:t>Projekter for tilslutning af Mestervejene og Stenvejene pågår.</a:t>
            </a:r>
            <a:endParaRPr lang="da-DK" dirty="0">
              <a:ea typeface="Calibri"/>
              <a:cs typeface="Calibri"/>
            </a:endParaRPr>
          </a:p>
          <a:p>
            <a:r>
              <a:rPr lang="da-DK" sz="2400" dirty="0">
                <a:ea typeface="Calibri"/>
                <a:cs typeface="Calibri"/>
              </a:rPr>
              <a:t>Installation af nye elkedler samt udskiftning af </a:t>
            </a:r>
            <a:r>
              <a:rPr lang="da-DK" sz="2400" dirty="0" err="1">
                <a:ea typeface="Calibri"/>
                <a:cs typeface="Calibri"/>
              </a:rPr>
              <a:t>hovedtavle</a:t>
            </a:r>
            <a:r>
              <a:rPr lang="da-DK" sz="2400" dirty="0">
                <a:ea typeface="Calibri"/>
                <a:cs typeface="Calibri"/>
              </a:rPr>
              <a:t> vil blive foretaget i sommeren 2025.</a:t>
            </a:r>
          </a:p>
          <a:p>
            <a:pPr lvl="1"/>
            <a:r>
              <a:rPr lang="da-DK" sz="2000" dirty="0">
                <a:ea typeface="Calibri"/>
                <a:cs typeface="Calibri"/>
              </a:rPr>
              <a:t>Elkedlerne vil fortrænge naturgas til fordel for el, og kan udnytte elpriserne når de er lave.</a:t>
            </a:r>
          </a:p>
          <a:p>
            <a:r>
              <a:rPr lang="da-DK" sz="2400" dirty="0">
                <a:ea typeface="Calibri"/>
                <a:cs typeface="Calibri"/>
              </a:rPr>
              <a:t>Udbygningen af fjernvarme i Fensmark kræver mere produktionskapacitet</a:t>
            </a:r>
          </a:p>
          <a:p>
            <a:pPr lvl="1"/>
            <a:r>
              <a:rPr lang="da-DK" sz="2000" dirty="0">
                <a:ea typeface="Calibri"/>
                <a:cs typeface="Calibri"/>
              </a:rPr>
              <a:t>En ny varmecentral planlægges opført i den sydlige ende af byen, og vil understøtte den samlede forsyningssikkerhed.</a:t>
            </a:r>
          </a:p>
          <a:p>
            <a:pPr lvl="1"/>
            <a:r>
              <a:rPr lang="da-DK" sz="2000" dirty="0">
                <a:ea typeface="Calibri"/>
                <a:cs typeface="Calibri"/>
              </a:rPr>
              <a:t>Produktionskapaciteten i varmecentralen vil baseres på elkedel, varmepumper og en akkumuleringstank.   </a:t>
            </a:r>
            <a:endParaRPr lang="da-DK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9903642"/>
      </p:ext>
    </p:extLst>
  </p:cSld>
  <p:clrMapOvr>
    <a:masterClrMapping/>
  </p:clrMapOvr>
</p:sld>
</file>

<file path=ppt/theme/theme1.xml><?xml version="1.0" encoding="utf-8"?>
<a:theme xmlns:a="http://schemas.openxmlformats.org/drawingml/2006/main" name="5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444</Words>
  <Application>Microsoft Office PowerPoint</Application>
  <PresentationFormat>Skærmshow (4:3)</PresentationFormat>
  <Paragraphs>59</Paragraphs>
  <Slides>11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5_Kontortema</vt:lpstr>
      <vt:lpstr>6_Kontortema</vt:lpstr>
      <vt:lpstr>PowerPoint-præsentation</vt:lpstr>
      <vt:lpstr>Beretning</vt:lpstr>
      <vt:lpstr>Beretning Historisk prisudvikling</vt:lpstr>
      <vt:lpstr>Beretning Overskudsvarme vs gas</vt:lpstr>
      <vt:lpstr>Beretning</vt:lpstr>
      <vt:lpstr>Beretning</vt:lpstr>
      <vt:lpstr>Beretning</vt:lpstr>
      <vt:lpstr>Beretning</vt:lpstr>
      <vt:lpstr>Beretning</vt:lpstr>
      <vt:lpstr>PowerPoint-præsentation</vt:lpstr>
      <vt:lpstr>Beretning</vt:lpstr>
    </vt:vector>
  </TitlesOfParts>
  <Company>Ardagh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madelm</dc:creator>
  <cp:lastModifiedBy>Elming, Mads</cp:lastModifiedBy>
  <cp:revision>478</cp:revision>
  <dcterms:created xsi:type="dcterms:W3CDTF">2015-09-02T07:51:27Z</dcterms:created>
  <dcterms:modified xsi:type="dcterms:W3CDTF">2025-05-14T12:19:12Z</dcterms:modified>
</cp:coreProperties>
</file>